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01" r:id="rId2"/>
    <p:sldMasterId id="2147483833" r:id="rId3"/>
  </p:sldMasterIdLst>
  <p:notesMasterIdLst>
    <p:notesMasterId r:id="rId18"/>
  </p:notesMasterIdLst>
  <p:sldIdLst>
    <p:sldId id="295" r:id="rId4"/>
    <p:sldId id="272" r:id="rId5"/>
    <p:sldId id="285" r:id="rId6"/>
    <p:sldId id="293" r:id="rId7"/>
    <p:sldId id="282" r:id="rId8"/>
    <p:sldId id="289" r:id="rId9"/>
    <p:sldId id="296" r:id="rId10"/>
    <p:sldId id="271" r:id="rId11"/>
    <p:sldId id="269" r:id="rId12"/>
    <p:sldId id="265" r:id="rId13"/>
    <p:sldId id="297" r:id="rId14"/>
    <p:sldId id="274" r:id="rId15"/>
    <p:sldId id="294"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Sammons" initials="AS" lastIdx="1" clrIdx="0">
    <p:extLst/>
  </p:cmAuthor>
  <p:cmAuthor id="2" name="Amy Sammons" initials="AS [2]" lastIdx="1" clrIdx="1">
    <p:extLst/>
  </p:cmAuthor>
  <p:cmAuthor id="3" name="Amy Sammons" initials="AS [3]" lastIdx="1" clrIdx="2">
    <p:extLst/>
  </p:cmAuthor>
  <p:cmAuthor id="4" name="Amy Sammons" initials="AS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A3FF"/>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4"/>
    <p:restoredTop sz="95204"/>
  </p:normalViewPr>
  <p:slideViewPr>
    <p:cSldViewPr snapToGrid="0" snapToObjects="1">
      <p:cViewPr varScale="1">
        <p:scale>
          <a:sx n="91" d="100"/>
          <a:sy n="91" d="100"/>
        </p:scale>
        <p:origin x="1032" y="192"/>
      </p:cViewPr>
      <p:guideLst/>
    </p:cSldViewPr>
  </p:slid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72" d="100"/>
          <a:sy n="72" d="100"/>
        </p:scale>
        <p:origin x="35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D6D3D-50D3-314C-89DB-AD8D803F0EA6}"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6CE18-FE63-9A4B-B3D1-CAC709589B2E}" type="slidenum">
              <a:rPr lang="en-US" smtClean="0"/>
              <a:t>‹#›</a:t>
            </a:fld>
            <a:endParaRPr lang="en-US"/>
          </a:p>
        </p:txBody>
      </p:sp>
    </p:spTree>
    <p:extLst>
      <p:ext uri="{BB962C8B-B14F-4D97-AF65-F5344CB8AC3E}">
        <p14:creationId xmlns:p14="http://schemas.microsoft.com/office/powerpoint/2010/main" val="46025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bm.com/cloud-compu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urldefense.proofpoint.com/v2/url?u=https-3A__www.honeywellprocess.com_en-2DUS_explore_products_control-2Dmonitoring-2Dand-2Dsafety-2Dsystems_integrated-2Dcontrol-2Dand-2Dsafety-2Dsystems_experion-2Dpks_Pages_open-2Dvirtual-2Dengineering-2Dplatform.aspx&amp;d=DwMFaQ&amp;c=uilaK90D4TOVoH58JNXRgQ&amp;r=ct2yHK12w6r-SbLlBnU5RpAsTMrUzlYRldn0d1E6u3I&amp;m=2ETnpaG_ukn95mAU8Cx2LSwiW4eAEZLfFpjgK_yzBmQ&amp;s=RPTwN4x-ePMZ0BT8K_COeZ2k_bJWYiLPOjpiB3nxzOY&amp;e=" TargetMode="External"/><Relationship Id="rId4" Type="http://schemas.openxmlformats.org/officeDocument/2006/relationships/hyperlink" Target="http://aa.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26039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1465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Arial" panose="020B0604020202020204" pitchFamily="34" charset="0"/>
                <a:cs typeface="Arial" panose="020B0604020202020204" pitchFamily="34" charset="0"/>
              </a:rPr>
              <a:t>Leading global brands adopted IBM Cloud to modernize and extend critical apps and build with cloud-native techniques. </a:t>
            </a:r>
          </a:p>
          <a:p>
            <a:endParaRPr lang="en-US" sz="1000" dirty="0">
              <a:latin typeface="Arial" panose="020B0604020202020204" pitchFamily="34" charset="0"/>
              <a:cs typeface="Arial" panose="020B0604020202020204" pitchFamily="34" charset="0"/>
            </a:endParaRPr>
          </a:p>
          <a:p>
            <a:r>
              <a:rPr lang="en-US" sz="1000" b="1" u="none" dirty="0">
                <a:latin typeface="Arial" panose="020B0604020202020204" pitchFamily="34" charset="0"/>
                <a:cs typeface="Arial" panose="020B0604020202020204" pitchFamily="34" charset="0"/>
              </a:rPr>
              <a:t>Bendigo Bank:</a:t>
            </a:r>
            <a:r>
              <a:rPr lang="en-US" sz="1000" b="1" u="none"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Bendigo and Adelaide Bank, Australia’s fifth largest retail bank, chose IBM Cloud to assist in developing new banking products and services for its 1.6 million customers.</a:t>
            </a:r>
          </a:p>
          <a:p>
            <a:r>
              <a:rPr lang="en-US" sz="1000" dirty="0">
                <a:latin typeface="Arial" panose="020B0604020202020204" pitchFamily="34" charset="0"/>
                <a:cs typeface="Arial" panose="020B0604020202020204" pitchFamily="34" charset="0"/>
              </a:rPr>
              <a:t>The Bank deployed IBM Cloud to build, test and deploy timely and cost effective solutions that respond to customer needs. IBM Cloud allows the Bank to run multiple workloads at varying stages in parallel with greater efficiency.  Delivery teams no longer need to manage or be restrained by environment provisioning or limited resources. (Source: https://www-03.ibm.com/press/au/</a:t>
            </a:r>
            <a:r>
              <a:rPr lang="en-US" sz="1000" dirty="0" err="1">
                <a:latin typeface="Arial" panose="020B0604020202020204" pitchFamily="34" charset="0"/>
                <a:cs typeface="Arial" panose="020B0604020202020204" pitchFamily="34" charset="0"/>
              </a:rPr>
              <a:t>en</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pressrelease</a:t>
            </a:r>
            <a:r>
              <a:rPr lang="en-US" sz="1000" dirty="0">
                <a:latin typeface="Arial" panose="020B0604020202020204" pitchFamily="34" charset="0"/>
                <a:cs typeface="Arial" panose="020B0604020202020204" pitchFamily="34" charset="0"/>
              </a:rPr>
              <a:t>/49934.wss)</a:t>
            </a:r>
          </a:p>
          <a:p>
            <a:endParaRPr lang="en-US" sz="1000" b="1" u="sng" dirty="0">
              <a:latin typeface="Arial" panose="020B0604020202020204" pitchFamily="34" charset="0"/>
              <a:cs typeface="Arial" panose="020B0604020202020204" pitchFamily="34" charset="0"/>
            </a:endParaRPr>
          </a:p>
          <a:p>
            <a:r>
              <a:rPr lang="en-US" sz="1000" b="1" u="none" dirty="0">
                <a:latin typeface="Arial" panose="020B0604020202020204" pitchFamily="34" charset="0"/>
                <a:cs typeface="Arial" panose="020B0604020202020204" pitchFamily="34" charset="0"/>
              </a:rPr>
              <a:t>American Airlines:</a:t>
            </a:r>
            <a:r>
              <a:rPr lang="en-US" sz="1000" b="1" u="none"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American Airlines adopted IBM Cloud as the foundation for its massive cloud transformation designed to make internal processes more efficient, faster, easier and adaptable to better handle site traffic during high volume periods. American Airlines will migrate to the </a:t>
            </a:r>
            <a:r>
              <a:rPr lang="en-US" sz="1000" dirty="0">
                <a:latin typeface="Arial" panose="020B0604020202020204" pitchFamily="34" charset="0"/>
                <a:cs typeface="Arial" panose="020B0604020202020204" pitchFamily="34" charset="0"/>
                <a:hlinkClick r:id="rId3"/>
              </a:rPr>
              <a:t>IBM Cloud</a:t>
            </a:r>
            <a:r>
              <a:rPr lang="en-US" sz="1000" dirty="0">
                <a:latin typeface="Arial" panose="020B0604020202020204" pitchFamily="34" charset="0"/>
                <a:cs typeface="Arial" panose="020B0604020202020204" pitchFamily="34" charset="0"/>
              </a:rPr>
              <a:t> a portion of its critical applications, including </a:t>
            </a:r>
            <a:r>
              <a:rPr lang="en-US" sz="1000" dirty="0">
                <a:latin typeface="Arial" panose="020B0604020202020204" pitchFamily="34" charset="0"/>
                <a:cs typeface="Arial" panose="020B0604020202020204" pitchFamily="34" charset="0"/>
                <a:hlinkClick r:id="rId4"/>
              </a:rPr>
              <a:t>aa.com</a:t>
            </a:r>
            <a:r>
              <a:rPr lang="en-US" sz="1000" dirty="0">
                <a:latin typeface="Arial" panose="020B0604020202020204" pitchFamily="34" charset="0"/>
                <a:cs typeface="Arial" panose="020B0604020202020204" pitchFamily="34" charset="0"/>
              </a:rPr>
              <a:t>, its customer-facing mobile app and its global network of check-in kiosks. In addition, other workloads and tools also are</a:t>
            </a:r>
            <a:r>
              <a:rPr lang="en-US" sz="1000" baseline="0" dirty="0">
                <a:latin typeface="Arial" panose="020B0604020202020204" pitchFamily="34" charset="0"/>
                <a:cs typeface="Arial" panose="020B0604020202020204" pitchFamily="34" charset="0"/>
              </a:rPr>
              <a:t> moving</a:t>
            </a:r>
            <a:r>
              <a:rPr lang="en-US" sz="1000" dirty="0">
                <a:latin typeface="Arial" panose="020B0604020202020204" pitchFamily="34" charset="0"/>
                <a:cs typeface="Arial" panose="020B0604020202020204" pitchFamily="34" charset="0"/>
              </a:rPr>
              <a:t> to the IBM Cloud.</a:t>
            </a:r>
            <a:r>
              <a:rPr lang="en-US" sz="1000"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(Source: http://www-03.ibm.com/press/us/</a:t>
            </a:r>
            <a:r>
              <a:rPr lang="en-US" sz="1000" dirty="0" err="1">
                <a:latin typeface="Arial" panose="020B0604020202020204" pitchFamily="34" charset="0"/>
                <a:cs typeface="Arial" panose="020B0604020202020204" pitchFamily="34" charset="0"/>
              </a:rPr>
              <a:t>en</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pressrelease</a:t>
            </a:r>
            <a:r>
              <a:rPr lang="en-US" sz="1000" dirty="0">
                <a:latin typeface="Arial" panose="020B0604020202020204" pitchFamily="34" charset="0"/>
                <a:cs typeface="Arial" panose="020B0604020202020204" pitchFamily="34" charset="0"/>
              </a:rPr>
              <a:t>/51145.wss)</a:t>
            </a:r>
          </a:p>
          <a:p>
            <a:endParaRPr lang="en-US" sz="1000" dirty="0">
              <a:latin typeface="Arial" panose="020B0604020202020204" pitchFamily="34" charset="0"/>
              <a:cs typeface="Arial" panose="020B0604020202020204" pitchFamily="34" charset="0"/>
            </a:endParaRPr>
          </a:p>
          <a:p>
            <a:r>
              <a:rPr lang="en-US" sz="1000" b="1" u="none" dirty="0">
                <a:latin typeface="Arial" panose="020B0604020202020204" pitchFamily="34" charset="0"/>
                <a:cs typeface="Arial" panose="020B0604020202020204" pitchFamily="34" charset="0"/>
              </a:rPr>
              <a:t>Honeywell:</a:t>
            </a:r>
            <a:r>
              <a:rPr lang="en-US" sz="1000" b="1" u="none" baseline="0"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Honeywell, a global leader in designing and creating software-based systems to safely and efficiently operate complex industrial facilities, selected IBM Cloud as the foundation for its </a:t>
            </a:r>
            <a:r>
              <a:rPr lang="en-US" sz="1000" dirty="0">
                <a:latin typeface="Arial" panose="020B0604020202020204" pitchFamily="34" charset="0"/>
                <a:cs typeface="Arial" panose="020B0604020202020204" pitchFamily="34" charset="0"/>
                <a:hlinkClick r:id="rId5"/>
              </a:rPr>
              <a:t>Open Virtual Engineering Platform</a:t>
            </a:r>
            <a:r>
              <a:rPr lang="en-US" sz="1000" dirty="0">
                <a:latin typeface="Arial" panose="020B0604020202020204" pitchFamily="34" charset="0"/>
                <a:cs typeface="Arial" panose="020B0604020202020204" pitchFamily="34" charset="0"/>
              </a:rPr>
              <a:t> (VEP), which enables users to build and test engineering processes in a highly reliable and security-rich cloud-based environment. By moving to the IBM Cloud, Honeywell seamlessly transitioned its VMware-based environment and is able to take advantage of existing tools, technologies and operational processes in the cloud. Honeywell is also able to leverage advanced data protection and security capabilities from </a:t>
            </a:r>
            <a:r>
              <a:rPr lang="en-US" sz="1000" dirty="0" err="1">
                <a:latin typeface="Arial" panose="020B0604020202020204" pitchFamily="34" charset="0"/>
                <a:cs typeface="Arial" panose="020B0604020202020204" pitchFamily="34" charset="0"/>
              </a:rPr>
              <a:t>HyTrust</a:t>
            </a:r>
            <a:r>
              <a:rPr lang="en-US" sz="1000" dirty="0">
                <a:latin typeface="Arial" panose="020B0604020202020204" pitchFamily="34" charset="0"/>
                <a:cs typeface="Arial" panose="020B0604020202020204" pitchFamily="34" charset="0"/>
              </a:rPr>
              <a:t> and Intel, both critical factors in the company’s decision to use IBM Cloud. (Source:</a:t>
            </a:r>
            <a:r>
              <a:rPr lang="en-US" sz="1000" baseline="0" dirty="0">
                <a:latin typeface="Arial" panose="020B0604020202020204" pitchFamily="34" charset="0"/>
                <a:cs typeface="Arial" panose="020B0604020202020204" pitchFamily="34" charset="0"/>
              </a:rPr>
              <a:t> http://www-03.ibm.com/press/us/</a:t>
            </a:r>
            <a:r>
              <a:rPr lang="en-US" sz="1000" baseline="0" dirty="0" err="1">
                <a:latin typeface="Arial" panose="020B0604020202020204" pitchFamily="34" charset="0"/>
                <a:cs typeface="Arial" panose="020B0604020202020204" pitchFamily="34" charset="0"/>
              </a:rPr>
              <a:t>en</a:t>
            </a:r>
            <a:r>
              <a:rPr lang="en-US" sz="1000" baseline="0" dirty="0">
                <a:latin typeface="Arial" panose="020B0604020202020204" pitchFamily="34" charset="0"/>
                <a:cs typeface="Arial" panose="020B0604020202020204" pitchFamily="34" charset="0"/>
              </a:rPr>
              <a:t>/</a:t>
            </a:r>
            <a:r>
              <a:rPr lang="en-US" sz="1000" baseline="0" dirty="0" err="1">
                <a:latin typeface="Arial" panose="020B0604020202020204" pitchFamily="34" charset="0"/>
                <a:cs typeface="Arial" panose="020B0604020202020204" pitchFamily="34" charset="0"/>
              </a:rPr>
              <a:t>pressrelease</a:t>
            </a:r>
            <a:r>
              <a:rPr lang="en-US" sz="1000" baseline="0" dirty="0">
                <a:latin typeface="Arial" panose="020B0604020202020204" pitchFamily="34" charset="0"/>
                <a:cs typeface="Arial" panose="020B0604020202020204" pitchFamily="34" charset="0"/>
              </a:rPr>
              <a:t>/53101.wss)</a:t>
            </a: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B06CE18-FE63-9A4B-B3D1-CAC709589B2E}" type="slidenum">
              <a:rPr lang="en-US" smtClean="0"/>
              <a:t>12</a:t>
            </a:fld>
            <a:endParaRPr lang="en-US"/>
          </a:p>
        </p:txBody>
      </p:sp>
    </p:spTree>
    <p:extLst>
      <p:ext uri="{BB962C8B-B14F-4D97-AF65-F5344CB8AC3E}">
        <p14:creationId xmlns:p14="http://schemas.microsoft.com/office/powerpoint/2010/main" val="50152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rtl="0"/>
            <a:r>
              <a:rPr lang="en-US" sz="1100" dirty="0">
                <a:effectLst/>
                <a:latin typeface="Arial" panose="020B0604020202020204" pitchFamily="34" charset="0"/>
                <a:cs typeface="Arial" panose="020B0604020202020204" pitchFamily="34" charset="0"/>
              </a:rPr>
              <a:t>IBM Cloud is </a:t>
            </a:r>
            <a:r>
              <a:rPr lang="en-US" sz="1100" b="1" i="1" dirty="0">
                <a:effectLst/>
                <a:latin typeface="Arial" panose="020B0604020202020204" pitchFamily="34" charset="0"/>
                <a:cs typeface="Arial" panose="020B0604020202020204" pitchFamily="34" charset="0"/>
              </a:rPr>
              <a:t>THE Cloud for Smarter Business</a:t>
            </a:r>
            <a:r>
              <a:rPr lang="en-US" sz="1100" dirty="0">
                <a:effectLst/>
                <a:latin typeface="Arial" panose="020B0604020202020204" pitchFamily="34" charset="0"/>
                <a:cs typeface="Arial" panose="020B0604020202020204" pitchFamily="34" charset="0"/>
              </a:rPr>
              <a:t>. This is a promise that covers both the IBM public cloud, the IBM private cloud, the hybrid connections between them. </a:t>
            </a:r>
            <a:endParaRPr lang="en-US" sz="1100" dirty="0">
              <a:solidFill>
                <a:schemeClr val="bg1"/>
              </a:solidFill>
              <a:latin typeface="Arial" panose="020B0604020202020204" pitchFamily="34" charset="0"/>
              <a:ea typeface="IBM Eliot Sans Regular" charset="0"/>
              <a:cs typeface="Arial" panose="020B0604020202020204" pitchFamily="34" charset="0"/>
            </a:endParaRPr>
          </a:p>
        </p:txBody>
      </p:sp>
    </p:spTree>
    <p:extLst>
      <p:ext uri="{BB962C8B-B14F-4D97-AF65-F5344CB8AC3E}">
        <p14:creationId xmlns:p14="http://schemas.microsoft.com/office/powerpoint/2010/main" val="160301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06CE18-FE63-9A4B-B3D1-CAC709589B2E}" type="slidenum">
              <a:rPr lang="en-US" smtClean="0"/>
              <a:t>14</a:t>
            </a:fld>
            <a:endParaRPr lang="en-US"/>
          </a:p>
        </p:txBody>
      </p:sp>
    </p:spTree>
    <p:extLst>
      <p:ext uri="{BB962C8B-B14F-4D97-AF65-F5344CB8AC3E}">
        <p14:creationId xmlns:p14="http://schemas.microsoft.com/office/powerpoint/2010/main" val="55684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
                <a:schemeClr val="dk1"/>
              </a:buClr>
              <a:buSzPct val="25000"/>
              <a:buFont typeface="Calibri"/>
              <a:buNone/>
              <a:tabLst/>
              <a:defRPr/>
            </a:pPr>
            <a:r>
              <a:rPr lang="en-US" sz="1100" kern="1200" dirty="0">
                <a:solidFill>
                  <a:schemeClr val="tx1"/>
                </a:solidFill>
                <a:effectLst/>
                <a:latin typeface="Arial" panose="020B0604020202020204" pitchFamily="34" charset="0"/>
                <a:cs typeface="Arial" panose="020B0604020202020204" pitchFamily="34" charset="0"/>
              </a:rPr>
              <a:t>We are working with clients on the future of IBM Cloud.  Today, that means </a:t>
            </a:r>
            <a:r>
              <a:rPr lang="mr-IN" sz="1100" kern="1200" dirty="0">
                <a:solidFill>
                  <a:schemeClr val="tx1"/>
                </a:solidFill>
                <a:effectLst/>
                <a:latin typeface="Arial" panose="020B0604020202020204" pitchFamily="34" charset="0"/>
              </a:rPr>
              <a:t>…</a:t>
            </a:r>
            <a:endParaRPr lang="en-US" sz="1100" kern="1200" dirty="0">
              <a:solidFill>
                <a:schemeClr val="tx1"/>
              </a:solidFill>
              <a:effectLst/>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
                <a:schemeClr val="dk1"/>
              </a:buClr>
              <a:buSzPct val="25000"/>
              <a:buFont typeface="Calibri"/>
              <a:buNone/>
              <a:tabLst/>
              <a:defRPr/>
            </a:pPr>
            <a:endParaRPr lang="en-US" sz="1100" kern="1200" dirty="0">
              <a:solidFill>
                <a:schemeClr val="tx1"/>
              </a:solidFill>
              <a:effectLst/>
              <a:latin typeface="Arial" panose="020B0604020202020204" pitchFamily="34" charset="0"/>
              <a:cs typeface="Arial" panose="020B0604020202020204" pitchFamily="34" charset="0"/>
            </a:endParaRPr>
          </a:p>
          <a:p>
            <a:r>
              <a:rPr lang="en-US" sz="1100" b="1" kern="1200" dirty="0">
                <a:solidFill>
                  <a:schemeClr val="tx1"/>
                </a:solidFill>
                <a:effectLst/>
                <a:latin typeface="Arial" panose="020B0604020202020204" pitchFamily="34" charset="0"/>
                <a:cs typeface="Arial" panose="020B0604020202020204" pitchFamily="34" charset="0"/>
              </a:rPr>
              <a:t>Cloud-native shift:</a:t>
            </a:r>
            <a:r>
              <a:rPr lang="en-US" sz="1100" kern="1200" dirty="0">
                <a:solidFill>
                  <a:schemeClr val="tx1"/>
                </a:solidFill>
                <a:effectLst/>
                <a:latin typeface="Arial" panose="020B0604020202020204" pitchFamily="34" charset="0"/>
                <a:cs typeface="Arial" panose="020B0604020202020204" pitchFamily="34" charset="0"/>
              </a:rPr>
              <a:t> Gives you the things you can’t get on premises.  But going to cloud is more than where does a server run.  No private business can create infinite horizontal scale – no single business can replicate this.  Data is constantly increasing, and we must gain ground in leveraging data –</a:t>
            </a:r>
            <a:r>
              <a:rPr lang="en-US" sz="1100" kern="1200" baseline="0" dirty="0">
                <a:solidFill>
                  <a:schemeClr val="tx1"/>
                </a:solidFill>
                <a:effectLst/>
                <a:latin typeface="Arial" panose="020B0604020202020204" pitchFamily="34" charset="0"/>
                <a:cs typeface="Arial" panose="020B0604020202020204" pitchFamily="34" charset="0"/>
              </a:rPr>
              <a:t> the </a:t>
            </a:r>
            <a:r>
              <a:rPr lang="en-US" sz="1100" kern="1200" dirty="0">
                <a:solidFill>
                  <a:schemeClr val="tx1"/>
                </a:solidFill>
                <a:effectLst/>
                <a:latin typeface="Arial" panose="020B0604020202020204" pitchFamily="34" charset="0"/>
                <a:cs typeface="Arial" panose="020B0604020202020204" pitchFamily="34" charset="0"/>
              </a:rPr>
              <a:t>only way to do this is to get your business onto a scalable platform that can leverage machine learning/deep learning, in a secure way.  </a:t>
            </a:r>
          </a:p>
          <a:p>
            <a:r>
              <a:rPr lang="en-US" sz="1100" kern="1200" dirty="0">
                <a:solidFill>
                  <a:schemeClr val="tx1"/>
                </a:solidFill>
                <a:effectLst/>
                <a:latin typeface="Arial" panose="020B0604020202020204" pitchFamily="34" charset="0"/>
                <a:cs typeface="Arial" panose="020B0604020202020204" pitchFamily="34" charset="0"/>
              </a:rPr>
              <a:t> </a:t>
            </a:r>
            <a:endParaRPr lang="en-US" sz="1100" b="1" kern="1200" dirty="0">
              <a:solidFill>
                <a:schemeClr val="tx1"/>
              </a:solidFill>
              <a:effectLst/>
              <a:latin typeface="Arial" panose="020B0604020202020204" pitchFamily="34" charset="0"/>
              <a:cs typeface="Arial" panose="020B0604020202020204" pitchFamily="34" charset="0"/>
            </a:endParaRPr>
          </a:p>
          <a:p>
            <a:r>
              <a:rPr lang="en-US" sz="1100" b="1" kern="1200" dirty="0">
                <a:solidFill>
                  <a:schemeClr val="tx1"/>
                </a:solidFill>
                <a:effectLst/>
                <a:latin typeface="Arial" panose="020B0604020202020204" pitchFamily="34" charset="0"/>
                <a:cs typeface="Arial" panose="020B0604020202020204" pitchFamily="34" charset="0"/>
              </a:rPr>
              <a:t>Cloud-native attributes:</a:t>
            </a:r>
            <a:r>
              <a:rPr lang="en-US" sz="1100" b="1"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Cloud native</a:t>
            </a:r>
            <a:r>
              <a:rPr lang="en-US" sz="1100" kern="1200" baseline="0" dirty="0">
                <a:solidFill>
                  <a:schemeClr val="tx1"/>
                </a:solidFill>
                <a:effectLst/>
                <a:latin typeface="Arial" panose="020B0604020202020204" pitchFamily="34" charset="0"/>
                <a:cs typeface="Arial" panose="020B0604020202020204" pitchFamily="34" charset="0"/>
              </a:rPr>
              <a:t> is</a:t>
            </a:r>
            <a:r>
              <a:rPr lang="en-US" sz="1100" kern="1200" dirty="0">
                <a:solidFill>
                  <a:schemeClr val="tx1"/>
                </a:solidFill>
                <a:effectLst/>
                <a:latin typeface="Arial" panose="020B0604020202020204" pitchFamily="34" charset="0"/>
                <a:cs typeface="Arial" panose="020B0604020202020204" pitchFamily="34" charset="0"/>
              </a:rPr>
              <a:t> about building resiliency in – expecting the infrastructure to fail – building scalability in – so that application can self-heal, self-scale, self-grow</a:t>
            </a:r>
            <a:r>
              <a:rPr lang="en-US" sz="1100" kern="1200" baseline="0" dirty="0">
                <a:solidFill>
                  <a:schemeClr val="tx1"/>
                </a:solidFill>
                <a:effectLst/>
                <a:latin typeface="Arial" panose="020B0604020202020204" pitchFamily="34" charset="0"/>
                <a:cs typeface="Arial" panose="020B0604020202020204" pitchFamily="34" charset="0"/>
              </a:rPr>
              <a:t> with</a:t>
            </a:r>
            <a:r>
              <a:rPr lang="en-US" sz="1100" kern="1200" dirty="0">
                <a:solidFill>
                  <a:schemeClr val="tx1"/>
                </a:solidFill>
                <a:effectLst/>
                <a:latin typeface="Arial" panose="020B0604020202020204" pitchFamily="34" charset="0"/>
                <a:cs typeface="Arial" panose="020B0604020202020204" pitchFamily="34" charset="0"/>
              </a:rPr>
              <a:t> self-service. </a:t>
            </a:r>
          </a:p>
          <a:p>
            <a:r>
              <a:rPr lang="en-US" sz="1100" kern="1200" dirty="0">
                <a:solidFill>
                  <a:schemeClr val="tx1"/>
                </a:solidFill>
                <a:effectLst/>
                <a:latin typeface="Arial" panose="020B0604020202020204" pitchFamily="34" charset="0"/>
                <a:cs typeface="Arial" panose="020B0604020202020204" pitchFamily="34" charset="0"/>
              </a:rPr>
              <a:t> </a:t>
            </a:r>
          </a:p>
          <a:p>
            <a:r>
              <a:rPr lang="en-US" sz="1100" b="1" kern="1200" dirty="0">
                <a:solidFill>
                  <a:schemeClr val="tx1"/>
                </a:solidFill>
                <a:effectLst/>
                <a:latin typeface="Arial" panose="020B0604020202020204" pitchFamily="34" charset="0"/>
                <a:cs typeface="Arial" panose="020B0604020202020204" pitchFamily="34" charset="0"/>
              </a:rPr>
              <a:t>Software-defined cloud: </a:t>
            </a:r>
            <a:r>
              <a:rPr lang="en-US" sz="1100" b="0" kern="1200" dirty="0">
                <a:solidFill>
                  <a:schemeClr val="tx1"/>
                </a:solidFill>
                <a:effectLst/>
                <a:latin typeface="Arial" panose="020B0604020202020204" pitchFamily="34" charset="0"/>
                <a:cs typeface="Arial" panose="020B0604020202020204" pitchFamily="34" charset="0"/>
              </a:rPr>
              <a:t>S</a:t>
            </a:r>
            <a:r>
              <a:rPr lang="en-US" sz="1100" kern="1200" dirty="0">
                <a:solidFill>
                  <a:schemeClr val="tx1"/>
                </a:solidFill>
                <a:effectLst/>
                <a:latin typeface="Arial" panose="020B0604020202020204" pitchFamily="34" charset="0"/>
                <a:cs typeface="Arial" panose="020B0604020202020204" pitchFamily="34" charset="0"/>
              </a:rPr>
              <a:t>pun up in automated fashion – no human intervention required.  </a:t>
            </a:r>
          </a:p>
          <a:p>
            <a:endParaRPr lang="en-US" sz="1100" kern="1200" dirty="0">
              <a:solidFill>
                <a:schemeClr val="tx1"/>
              </a:solidFill>
              <a:effectLst/>
              <a:latin typeface="Arial" panose="020B0604020202020204" pitchFamily="34" charset="0"/>
              <a:cs typeface="Arial" panose="020B0604020202020204" pitchFamily="34" charset="0"/>
            </a:endParaRPr>
          </a:p>
          <a:p>
            <a:pPr marL="0" marR="0" lvl="0" indent="0" algn="l" rtl="0">
              <a:spcBef>
                <a:spcPts val="0"/>
              </a:spcBef>
              <a:buClr>
                <a:schemeClr val="dk1"/>
              </a:buClr>
              <a:buSzPct val="25000"/>
              <a:buFont typeface="Calibri"/>
              <a:buNone/>
            </a:pPr>
            <a:endParaRPr lang="en-US" sz="11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4" name="Slide Number Placeholder 3"/>
          <p:cNvSpPr>
            <a:spLocks noGrp="1"/>
          </p:cNvSpPr>
          <p:nvPr>
            <p:ph type="sldNum" sz="quarter" idx="10"/>
          </p:nvPr>
        </p:nvSpPr>
        <p:spPr/>
        <p:txBody>
          <a:bodyPr/>
          <a:lstStyle/>
          <a:p>
            <a:fld id="{5B06CE18-FE63-9A4B-B3D1-CAC709589B2E}" type="slidenum">
              <a:rPr lang="en-US" smtClean="0"/>
              <a:t>3</a:t>
            </a:fld>
            <a:endParaRPr lang="en-US"/>
          </a:p>
        </p:txBody>
      </p:sp>
    </p:spTree>
    <p:extLst>
      <p:ext uri="{BB962C8B-B14F-4D97-AF65-F5344CB8AC3E}">
        <p14:creationId xmlns:p14="http://schemas.microsoft.com/office/powerpoint/2010/main" val="209426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381000" y="685800"/>
            <a:ext cx="6096000" cy="3429000"/>
          </a:xfrm>
          <a:prstGeom prst="rect">
            <a:avLst/>
          </a:prstGeom>
        </p:spPr>
        <p:txBody>
          <a:bodyPr/>
          <a:lstStyle/>
          <a:p>
            <a:endParaRPr/>
          </a:p>
        </p:txBody>
      </p:sp>
      <p:sp>
        <p:nvSpPr>
          <p:cNvPr id="1838" name="Shape 1838"/>
          <p:cNvSpPr>
            <a:spLocks noGrp="1"/>
          </p:cNvSpPr>
          <p:nvPr>
            <p:ph type="body" sz="quarter" idx="1"/>
          </p:nvPr>
        </p:nvSpPr>
        <p:spPr>
          <a:xfrm>
            <a:off x="381000" y="4400550"/>
            <a:ext cx="6096000" cy="3600450"/>
          </a:xfrm>
          <a:prstGeom prst="rect">
            <a:avLst/>
          </a:prstGeom>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We recognize that not every organization is ready to move everything they have to a public cloud environment, and there are lots of reasons they are not able to do that.  Perhaps it’s data security policies, whether their own or regulatory, perhaps they have a large investment in infrastructure or software licenses that they have not even come close to depreciating fully, or their WAN bandwidth is not high enough to support moving intensive workloads to the Cloud.  </a:t>
            </a:r>
          </a:p>
          <a:p>
            <a:pPr lvl="0"/>
            <a:endParaRPr lang="en-US" sz="1100" kern="1200" dirty="0">
              <a:solidFill>
                <a:schemeClr val="tx1"/>
              </a:solidFill>
              <a:effectLst/>
              <a:latin typeface="Arial" panose="020B0604020202020204" pitchFamily="34" charset="0"/>
              <a:cs typeface="Arial" panose="020B0604020202020204" pitchFamily="34" charset="0"/>
            </a:endParaRPr>
          </a:p>
          <a:p>
            <a:pPr lvl="0"/>
            <a:r>
              <a:rPr lang="en-US" sz="1100" kern="1200" dirty="0">
                <a:solidFill>
                  <a:schemeClr val="tx1"/>
                </a:solidFill>
                <a:effectLst/>
                <a:latin typeface="Arial" panose="020B0604020202020204" pitchFamily="34" charset="0"/>
                <a:cs typeface="Arial" panose="020B0604020202020204" pitchFamily="34" charset="0"/>
              </a:rPr>
              <a:t>IBM Cloud has a range of deployment options – from </a:t>
            </a:r>
            <a:r>
              <a:rPr lang="en-US" sz="1100" b="1" kern="1200" dirty="0">
                <a:solidFill>
                  <a:schemeClr val="tx1"/>
                </a:solidFill>
                <a:effectLst/>
                <a:latin typeface="Arial" panose="020B0604020202020204" pitchFamily="34" charset="0"/>
                <a:cs typeface="Arial" panose="020B0604020202020204" pitchFamily="34" charset="0"/>
              </a:rPr>
              <a:t>Private to Public and Dedicated</a:t>
            </a:r>
            <a:r>
              <a:rPr lang="en-US" sz="1100" kern="1200" dirty="0">
                <a:solidFill>
                  <a:schemeClr val="tx1"/>
                </a:solidFill>
                <a:effectLst/>
                <a:latin typeface="Arial" panose="020B0604020202020204" pitchFamily="34" charset="0"/>
                <a:cs typeface="Arial" panose="020B0604020202020204" pitchFamily="34" charset="0"/>
              </a:rPr>
              <a:t>.  </a:t>
            </a:r>
          </a:p>
          <a:p>
            <a:pPr lvl="0"/>
            <a:endParaRPr lang="en-US" sz="1100" b="1"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Private</a:t>
            </a:r>
            <a:r>
              <a:rPr lang="en-US" sz="1100" b="0" kern="1200" dirty="0">
                <a:solidFill>
                  <a:schemeClr val="tx1"/>
                </a:solidFill>
                <a:effectLst/>
                <a:latin typeface="Arial" panose="020B0604020202020204" pitchFamily="34" charset="0"/>
                <a:cs typeface="Arial" panose="020B0604020202020204" pitchFamily="34" charset="0"/>
              </a:rPr>
              <a:t>:</a:t>
            </a:r>
            <a:r>
              <a:rPr lang="en-US" sz="1100" kern="1200" dirty="0">
                <a:solidFill>
                  <a:schemeClr val="tx1"/>
                </a:solidFill>
                <a:effectLst/>
                <a:latin typeface="Arial" panose="020B0604020202020204" pitchFamily="34" charset="0"/>
                <a:cs typeface="Arial" panose="020B0604020202020204" pitchFamily="34" charset="0"/>
              </a:rPr>
              <a:t> Think of it as a containerized runtime environment you can deploy into on premises, and it is purpose built to do that for much of IBM’s middleware, data and analytics portfolio.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Dedicated</a:t>
            </a:r>
            <a:r>
              <a:rPr lang="en-US" sz="1100" kern="1200" dirty="0">
                <a:solidFill>
                  <a:schemeClr val="tx1"/>
                </a:solidFill>
                <a:effectLst/>
                <a:latin typeface="Arial" panose="020B0604020202020204" pitchFamily="34" charset="0"/>
                <a:cs typeface="Arial" panose="020B0604020202020204" pitchFamily="34" charset="0"/>
              </a:rPr>
              <a:t> is software definable isolation on the public cloud environment.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1" kern="1200" dirty="0">
                <a:solidFill>
                  <a:schemeClr val="tx1"/>
                </a:solidFill>
                <a:effectLst/>
                <a:latin typeface="Arial" panose="020B0604020202020204" pitchFamily="34" charset="0"/>
                <a:cs typeface="Arial" panose="020B0604020202020204" pitchFamily="34" charset="0"/>
              </a:rPr>
              <a:t>Public:</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Take advantage of the resiliency, elastic scalability, and other advantages of going cloud-native in a public cloud environment.</a:t>
            </a:r>
          </a:p>
          <a:p>
            <a:endParaRPr lang="en-US" sz="1100" dirty="0">
              <a:latin typeface="Arial" panose="020B0604020202020204" pitchFamily="34" charset="0"/>
              <a:cs typeface="Arial" panose="020B0604020202020204" pitchFamily="34" charset="0"/>
            </a:endParaRPr>
          </a:p>
          <a:p>
            <a:pPr defTabSz="914400"/>
            <a:endParaRPr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99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50" y="4400550"/>
            <a:ext cx="5486400" cy="3600450"/>
          </a:xfrm>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First, let’s look at how IBM Cloud has evolved.</a:t>
            </a:r>
          </a:p>
          <a:p>
            <a:pPr lvl="0"/>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As you look at how the IBM Cloud architectural vision has become a reality (and everything on this chart is available), IBM Cloud has transformed</a:t>
            </a:r>
            <a:r>
              <a:rPr lang="en-US" sz="1100" kern="1200" baseline="0" dirty="0">
                <a:solidFill>
                  <a:schemeClr val="tx1"/>
                </a:solidFill>
                <a:effectLst/>
                <a:latin typeface="Arial" panose="020B0604020202020204" pitchFamily="34" charset="0"/>
                <a:cs typeface="Arial" panose="020B0604020202020204" pitchFamily="34" charset="0"/>
              </a:rPr>
              <a:t> into </a:t>
            </a:r>
            <a:r>
              <a:rPr lang="en-US" sz="1100" kern="1200" dirty="0">
                <a:solidFill>
                  <a:schemeClr val="tx1"/>
                </a:solidFill>
                <a:effectLst/>
                <a:latin typeface="Arial" panose="020B0604020202020204" pitchFamily="34" charset="0"/>
                <a:cs typeface="Arial" panose="020B0604020202020204" pitchFamily="34" charset="0"/>
              </a:rPr>
              <a:t>a full stack platform.</a:t>
            </a:r>
          </a:p>
          <a:p>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IBM Cloud is about solving your data problems and helping you capitalize on transformative business opportunities that can be found in data –</a:t>
            </a:r>
            <a:r>
              <a:rPr lang="en-US" sz="1100" kern="1200" baseline="0" dirty="0">
                <a:solidFill>
                  <a:schemeClr val="tx1"/>
                </a:solidFill>
                <a:effectLst/>
                <a:latin typeface="Arial" panose="020B0604020202020204" pitchFamily="34" charset="0"/>
                <a:cs typeface="Arial" panose="020B0604020202020204" pitchFamily="34" charset="0"/>
              </a:rPr>
              <a:t> you</a:t>
            </a:r>
            <a:r>
              <a:rPr lang="en-US" sz="1100" kern="1200" dirty="0">
                <a:solidFill>
                  <a:schemeClr val="tx1"/>
                </a:solidFill>
                <a:effectLst/>
                <a:latin typeface="Arial" panose="020B0604020202020204" pitchFamily="34" charset="0"/>
                <a:cs typeface="Arial" panose="020B0604020202020204" pitchFamily="34" charset="0"/>
              </a:rPr>
              <a:t>r own data, publicly available data, licensed data </a:t>
            </a:r>
            <a:r>
              <a:rPr lang="mr-IN" sz="1100" kern="1200" dirty="0">
                <a:solidFill>
                  <a:schemeClr val="tx1"/>
                </a:solidFill>
                <a:effectLst/>
                <a:latin typeface="Arial" panose="020B0604020202020204" pitchFamily="34" charset="0"/>
              </a:rPr>
              <a:t>–</a:t>
            </a:r>
            <a:r>
              <a:rPr lang="en-US" sz="1100" kern="1200" dirty="0">
                <a:solidFill>
                  <a:schemeClr val="tx1"/>
                </a:solidFill>
                <a:effectLst/>
                <a:latin typeface="Arial" panose="020B0604020202020204" pitchFamily="34" charset="0"/>
                <a:cs typeface="Arial" panose="020B0604020202020204" pitchFamily="34" charset="0"/>
              </a:rPr>
              <a:t> data that is flowing by at a rate and pace that no single entity, no matter how large, can keep up with.  </a:t>
            </a:r>
          </a:p>
          <a:p>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Our specific specialty is part of a broader vision for addressing our clients’ biggest challenges and helping them capture their most compelling opportunities.</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B06CE18-FE63-9A4B-B3D1-CAC709589B2E}" type="slidenum">
              <a:rPr lang="en-US" smtClean="0"/>
              <a:t>5</a:t>
            </a:fld>
            <a:endParaRPr lang="en-US"/>
          </a:p>
        </p:txBody>
      </p:sp>
    </p:spTree>
    <p:extLst>
      <p:ext uri="{BB962C8B-B14F-4D97-AF65-F5344CB8AC3E}">
        <p14:creationId xmlns:p14="http://schemas.microsoft.com/office/powerpoint/2010/main" val="190395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381000" y="4191000"/>
            <a:ext cx="6096000" cy="4781550"/>
          </a:xfrm>
          <a:prstGeom prst="rect">
            <a:avLst/>
          </a:prstGeom>
          <a:noFill/>
          <a:ln>
            <a:noFill/>
          </a:ln>
        </p:spPr>
        <p:txBody>
          <a:bodyPr lIns="91425" tIns="45700" rIns="91425" bIns="45700" anchor="t" anchorCtr="0">
            <a:noAutofit/>
          </a:bodyPr>
          <a:lstStyle/>
          <a:p>
            <a:pPr rtl="0"/>
            <a:r>
              <a:rPr lang="en-US" sz="1050" dirty="0">
                <a:effectLst/>
                <a:latin typeface="Arial" panose="020B0604020202020204" pitchFamily="34" charset="0"/>
                <a:cs typeface="Arial" panose="020B0604020202020204" pitchFamily="34" charset="0"/>
              </a:rPr>
              <a:t>IBM Cloud is </a:t>
            </a:r>
            <a:r>
              <a:rPr lang="en-US" sz="1050" b="1" i="0" dirty="0">
                <a:effectLst/>
                <a:latin typeface="Arial" panose="020B0604020202020204" pitchFamily="34" charset="0"/>
                <a:cs typeface="Arial" panose="020B0604020202020204" pitchFamily="34" charset="0"/>
              </a:rPr>
              <a:t>THE Cloud for Smarter Business</a:t>
            </a:r>
            <a:r>
              <a:rPr lang="en-US" sz="1050" i="0"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There are three core differentiators that guide our offerings:</a:t>
            </a:r>
          </a:p>
          <a:p>
            <a:pPr marL="171450" indent="-171450">
              <a:buFont typeface="Arial" charset="0"/>
              <a:buChar char="•"/>
            </a:pPr>
            <a:endParaRPr lang="en-US" sz="1050" dirty="0">
              <a:latin typeface="Arial" panose="020B0604020202020204" pitchFamily="34" charset="0"/>
              <a:cs typeface="Arial" panose="020B0604020202020204" pitchFamily="34" charset="0"/>
            </a:endParaRPr>
          </a:p>
          <a:p>
            <a:pPr rtl="0"/>
            <a:r>
              <a:rPr lang="en-US" sz="1050" b="1" i="0" dirty="0">
                <a:effectLst/>
                <a:latin typeface="Arial" panose="020B0604020202020204" pitchFamily="34" charset="0"/>
                <a:cs typeface="Arial" panose="020B0604020202020204" pitchFamily="34" charset="0"/>
              </a:rPr>
              <a:t>AI ready</a:t>
            </a:r>
            <a:r>
              <a:rPr lang="en-US" sz="1050" b="0" i="0" dirty="0">
                <a:effectLst/>
                <a:latin typeface="Arial" panose="020B0604020202020204" pitchFamily="34" charset="0"/>
                <a:cs typeface="Arial" panose="020B0604020202020204" pitchFamily="34" charset="0"/>
              </a:rPr>
              <a:t>:</a:t>
            </a:r>
            <a:r>
              <a:rPr lang="en-US" sz="1050" i="0" baseline="0" dirty="0">
                <a:effectLst/>
                <a:latin typeface="Arial" panose="020B0604020202020204" pitchFamily="34" charset="0"/>
                <a:cs typeface="Arial" panose="020B0604020202020204" pitchFamily="34" charset="0"/>
              </a:rPr>
              <a:t> </a:t>
            </a:r>
            <a:r>
              <a:rPr lang="en-US" sz="1050" baseline="0" dirty="0">
                <a:effectLst/>
                <a:latin typeface="Arial" panose="020B0604020202020204" pitchFamily="34" charset="0"/>
                <a:cs typeface="Arial" panose="020B0604020202020204" pitchFamily="34" charset="0"/>
              </a:rPr>
              <a:t>W</a:t>
            </a:r>
            <a:r>
              <a:rPr lang="en-US" sz="1050" dirty="0">
                <a:effectLst/>
                <a:latin typeface="Arial" panose="020B0604020202020204" pitchFamily="34" charset="0"/>
                <a:cs typeface="Arial" panose="020B0604020202020204" pitchFamily="34" charset="0"/>
              </a:rPr>
              <a:t>e are helping businesses become smarter by constantly learning new insights by using our AI Platform. We know that AI will become pervasive across most processes in a smarter business, and IBM Cloud has the tools to make this happen faster and across all data in all forms. For</a:t>
            </a:r>
            <a:r>
              <a:rPr lang="en-US" sz="1050" baseline="0" dirty="0">
                <a:effectLst/>
                <a:latin typeface="Arial" panose="020B0604020202020204" pitchFamily="34" charset="0"/>
                <a:cs typeface="Arial" panose="020B0604020202020204" pitchFamily="34" charset="0"/>
              </a:rPr>
              <a:t> example, one client</a:t>
            </a:r>
            <a:r>
              <a:rPr lang="en-US" sz="1050" dirty="0">
                <a:effectLst/>
                <a:latin typeface="Arial" panose="020B0604020202020204" pitchFamily="34" charset="0"/>
                <a:cs typeface="Arial" panose="020B0604020202020204" pitchFamily="34" charset="0"/>
              </a:rPr>
              <a:t> initially worked with IBM Cloud and Watson to provide AI call center tools, which eliminated 90% of the calls and reduced wait times from 10 minutes to 10 seconds. But now that they have started learning, they are expanding to multiple processes, and even built a new AI-only mobile banking application. A number of clients are just discovering the wealth of new data coming from </a:t>
            </a:r>
            <a:r>
              <a:rPr lang="en-US" sz="1050" dirty="0" err="1">
                <a:effectLst/>
                <a:latin typeface="Arial" panose="020B0604020202020204" pitchFamily="34" charset="0"/>
                <a:cs typeface="Arial" panose="020B0604020202020204" pitchFamily="34" charset="0"/>
              </a:rPr>
              <a:t>IoT</a:t>
            </a:r>
            <a:r>
              <a:rPr lang="en-US" sz="1050" dirty="0">
                <a:effectLst/>
                <a:latin typeface="Arial" panose="020B0604020202020204" pitchFamily="34" charset="0"/>
                <a:cs typeface="Arial" panose="020B0604020202020204" pitchFamily="34" charset="0"/>
              </a:rPr>
              <a:t> devices. A client committing to IBM Cloud will have a long-term partner as they deploy AI across their organization, using their own data.</a:t>
            </a:r>
            <a:endParaRPr lang="en-US" sz="1050" dirty="0">
              <a:latin typeface="Arial" panose="020B0604020202020204" pitchFamily="34" charset="0"/>
              <a:cs typeface="Arial" panose="020B0604020202020204" pitchFamily="34" charset="0"/>
            </a:endParaRPr>
          </a:p>
          <a:p>
            <a:pPr rtl="0"/>
            <a:endParaRPr lang="en-US" sz="1050" dirty="0">
              <a:latin typeface="Arial" panose="020B0604020202020204" pitchFamily="34" charset="0"/>
              <a:cs typeface="Arial" panose="020B0604020202020204" pitchFamily="34" charset="0"/>
            </a:endParaRPr>
          </a:p>
          <a:p>
            <a:pPr rtl="0"/>
            <a:r>
              <a:rPr lang="en-US" sz="1050" b="1" i="0" dirty="0">
                <a:effectLst/>
                <a:latin typeface="Arial" panose="020B0604020202020204" pitchFamily="34" charset="0"/>
                <a:cs typeface="Arial" panose="020B0604020202020204" pitchFamily="34" charset="0"/>
              </a:rPr>
              <a:t>Built for all of your applications</a:t>
            </a:r>
            <a:r>
              <a:rPr lang="en-US" sz="1050" b="1" i="1"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Some clouds were designed around a simple micro-services architecture in the mid-1990s. This worked for new applications, but has not worked for large enterprise applications, for regulatory compliance, nor for hybrid solutions across public and on-prem. All the clouds are talking "hybrid" now, but IBM has real leadership in leading clients on a cloud journey. IBM Cloud Private and the alignment around containers has made a huge difference to our ability to be the one cloud for all client applications. Our relationship with VMWare has also helped with migration, and we continue</a:t>
            </a:r>
            <a:r>
              <a:rPr lang="en-US" sz="1050" baseline="0" dirty="0">
                <a:effectLst/>
                <a:latin typeface="Arial" panose="020B0604020202020204" pitchFamily="34" charset="0"/>
                <a:cs typeface="Arial" panose="020B0604020202020204" pitchFamily="34" charset="0"/>
              </a:rPr>
              <a:t> to introduce new offerings </a:t>
            </a:r>
            <a:r>
              <a:rPr lang="en-US" sz="1050" dirty="0">
                <a:effectLst/>
                <a:latin typeface="Arial" panose="020B0604020202020204" pitchFamily="34" charset="0"/>
                <a:cs typeface="Arial" panose="020B0604020202020204" pitchFamily="34" charset="0"/>
              </a:rPr>
              <a:t>on IBM Cloud that deliver a high-speed connection between a client's data center and IBM Cloud for smooth migration and workload portability, among other things. </a:t>
            </a:r>
            <a:r>
              <a:rPr lang="en-US" sz="1050" dirty="0">
                <a:latin typeface="Arial" panose="020B0604020202020204" pitchFamily="34" charset="0"/>
                <a:cs typeface="Arial" panose="020B0604020202020204" pitchFamily="34" charset="0"/>
              </a:rPr>
              <a:t> </a:t>
            </a:r>
          </a:p>
          <a:p>
            <a:pPr rtl="0"/>
            <a:r>
              <a:rPr lang="en-US" sz="1050" dirty="0">
                <a:latin typeface="Arial" panose="020B0604020202020204" pitchFamily="34" charset="0"/>
                <a:cs typeface="Arial" panose="020B0604020202020204" pitchFamily="34" charset="0"/>
              </a:rPr>
              <a:t> </a:t>
            </a:r>
          </a:p>
          <a:p>
            <a:pPr marL="0" lvl="0" indent="0" rtl="0">
              <a:spcBef>
                <a:spcPts val="0"/>
              </a:spcBef>
              <a:buFont typeface="Arial" panose="020B0604020202020204" pitchFamily="34" charset="0"/>
              <a:buNone/>
            </a:pPr>
            <a:r>
              <a:rPr lang="en-US" sz="1050" b="1" i="0" dirty="0">
                <a:effectLst/>
                <a:latin typeface="Arial" panose="020B0604020202020204" pitchFamily="34" charset="0"/>
                <a:cs typeface="Arial" panose="020B0604020202020204" pitchFamily="34" charset="0"/>
              </a:rPr>
              <a:t>Secure to the core: </a:t>
            </a:r>
            <a:r>
              <a:rPr lang="en-US" sz="1050" dirty="0">
                <a:effectLst/>
                <a:latin typeface="Arial" panose="020B0604020202020204" pitchFamily="34" charset="0"/>
                <a:cs typeface="Arial" panose="020B0604020202020204" pitchFamily="34" charset="0"/>
              </a:rPr>
              <a:t>IBM has always stood for security. At every level of our cloud, from the silicon to the infrastructure through the software and out to edge computing, we are obsessed with providing the highest levels of trust and security. And we</a:t>
            </a:r>
            <a:r>
              <a:rPr lang="en-US" sz="1050" baseline="0"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make it even easier for clients to control their own environments.  </a:t>
            </a:r>
            <a:r>
              <a:rPr lang="en-US" sz="1050" dirty="0">
                <a:latin typeface="Arial" panose="020B0604020202020204" pitchFamily="34" charset="0"/>
                <a:cs typeface="Arial" panose="020B0604020202020204" pitchFamily="34" charset="0"/>
              </a:rPr>
              <a:t>Public cloud will offer more consistent security features as the developers are deploying the code via containers, etc.</a:t>
            </a:r>
            <a:r>
              <a:rPr lang="en-US" sz="1050" baseline="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For on-premises deployment, all security concerns will need to be addressed individually. IBM Cloud security is built-in, not bolted-on.</a:t>
            </a:r>
          </a:p>
          <a:p>
            <a:pPr rtl="0"/>
            <a:endParaRPr lang="en-US" sz="1050" dirty="0">
              <a:effectLst/>
              <a:latin typeface="Arial" panose="020B0604020202020204" pitchFamily="34" charset="0"/>
              <a:cs typeface="Arial" panose="020B0604020202020204" pitchFamily="34" charset="0"/>
            </a:endParaRPr>
          </a:p>
          <a:p>
            <a:pPr rtl="0"/>
            <a:endParaRPr lang="en-US" sz="1050" b="1" i="1" dirty="0">
              <a:effectLst/>
              <a:latin typeface="Arial" panose="020B0604020202020204" pitchFamily="34" charset="0"/>
              <a:cs typeface="Arial" panose="020B0604020202020204" pitchFamily="34" charset="0"/>
            </a:endParaRPr>
          </a:p>
          <a:p>
            <a:pPr rtl="0"/>
            <a:br>
              <a:rPr lang="en-US" sz="1050" dirty="0">
                <a:latin typeface="Arial" panose="020B0604020202020204" pitchFamily="34" charset="0"/>
                <a:cs typeface="Arial" panose="020B0604020202020204" pitchFamily="34" charset="0"/>
              </a:rPr>
            </a:br>
            <a:r>
              <a:rPr lang="en-US" sz="1050" dirty="0">
                <a:latin typeface="Arial" panose="020B0604020202020204" pitchFamily="34" charset="0"/>
                <a:cs typeface="Arial" panose="020B0604020202020204" pitchFamily="34" charset="0"/>
              </a:rPr>
              <a:t> </a:t>
            </a:r>
          </a:p>
          <a:p>
            <a:pPr defTabSz="914378">
              <a:spcBef>
                <a:spcPts val="900"/>
              </a:spcBef>
              <a:defRPr/>
            </a:pPr>
            <a:endParaRPr lang="en-US" sz="1050" dirty="0">
              <a:solidFill>
                <a:schemeClr val="bg1"/>
              </a:solidFill>
              <a:latin typeface="Arial" panose="020B0604020202020204" pitchFamily="34" charset="0"/>
              <a:ea typeface="IBM Eliot Sans Regular" charset="0"/>
              <a:cs typeface="Arial" panose="020B0604020202020204" pitchFamily="34" charset="0"/>
            </a:endParaRPr>
          </a:p>
        </p:txBody>
      </p:sp>
    </p:spTree>
    <p:extLst>
      <p:ext uri="{BB962C8B-B14F-4D97-AF65-F5344CB8AC3E}">
        <p14:creationId xmlns:p14="http://schemas.microsoft.com/office/powerpoint/2010/main" val="161442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IBM is also uniquely positioned to help clients manage their workloads in a multi-cloud world.  Just because we are the IBM Cloud guys, doesn’t mean we are </a:t>
            </a:r>
            <a:r>
              <a:rPr lang="en-US" sz="1100" b="1" i="1" kern="1200" dirty="0">
                <a:solidFill>
                  <a:schemeClr val="tx1"/>
                </a:solidFill>
                <a:effectLst/>
                <a:latin typeface="Arial" panose="020B0604020202020204" pitchFamily="34" charset="0"/>
                <a:cs typeface="Arial" panose="020B0604020202020204" pitchFamily="34" charset="0"/>
              </a:rPr>
              <a:t>only</a:t>
            </a:r>
            <a:r>
              <a:rPr lang="en-US" sz="1100" kern="1200" dirty="0">
                <a:solidFill>
                  <a:schemeClr val="tx1"/>
                </a:solidFill>
                <a:effectLst/>
                <a:latin typeface="Arial" panose="020B0604020202020204" pitchFamily="34" charset="0"/>
                <a:cs typeface="Arial" panose="020B0604020202020204" pitchFamily="34" charset="0"/>
              </a:rPr>
              <a:t> the IBM Cloud guys.  We have tooling in place to help you – put that entire DevOps pipeline in place, the flow of code, the flow of deployment, flow of operations, from beginning to end to work in a multi-cloud world.  We can help you</a:t>
            </a:r>
            <a:r>
              <a:rPr lang="en-US" sz="1100" kern="1200" baseline="0" dirty="0">
                <a:solidFill>
                  <a:schemeClr val="tx1"/>
                </a:solidFill>
                <a:effectLst/>
                <a:latin typeface="Arial" panose="020B0604020202020204" pitchFamily="34" charset="0"/>
                <a:cs typeface="Arial" panose="020B0604020202020204" pitchFamily="34" charset="0"/>
              </a:rPr>
              <a:t> determine </a:t>
            </a:r>
            <a:r>
              <a:rPr lang="en-US" sz="1100" kern="1200" dirty="0">
                <a:solidFill>
                  <a:schemeClr val="tx1"/>
                </a:solidFill>
                <a:effectLst/>
                <a:latin typeface="Arial" panose="020B0604020202020204" pitchFamily="34" charset="0"/>
                <a:cs typeface="Arial" panose="020B0604020202020204" pitchFamily="34" charset="0"/>
              </a:rPr>
              <a:t>the right environment for the right workload at the right time, with tools like </a:t>
            </a:r>
            <a:r>
              <a:rPr lang="en-US" sz="1100" b="1" kern="1200" dirty="0">
                <a:solidFill>
                  <a:schemeClr val="tx1"/>
                </a:solidFill>
                <a:effectLst/>
                <a:latin typeface="Arial" panose="020B0604020202020204" pitchFamily="34" charset="0"/>
                <a:cs typeface="Arial" panose="020B0604020202020204" pitchFamily="34" charset="0"/>
              </a:rPr>
              <a:t>Cloud Automation Manager.</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078B6B7-675F-2242-8E3C-5C636602EBA8}" type="slidenum">
              <a:rPr lang="en-US" smtClean="0"/>
              <a:t>7</a:t>
            </a:fld>
            <a:endParaRPr lang="en-US"/>
          </a:p>
        </p:txBody>
      </p:sp>
    </p:spTree>
    <p:extLst>
      <p:ext uri="{BB962C8B-B14F-4D97-AF65-F5344CB8AC3E}">
        <p14:creationId xmlns:p14="http://schemas.microsoft.com/office/powerpoint/2010/main" val="689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381000" y="4356628"/>
            <a:ext cx="6096000" cy="4114800"/>
          </a:xfrm>
          <a:prstGeom prst="rect">
            <a:avLst/>
          </a:prstGeom>
          <a:noFill/>
          <a:ln>
            <a:noFill/>
          </a:ln>
        </p:spPr>
        <p:txBody>
          <a:bodyPr lIns="91425" tIns="45700" rIns="91425" bIns="45700" anchor="t" anchorCtr="0">
            <a:noAutofit/>
          </a:bodyPr>
          <a:lstStyle/>
          <a:p>
            <a:pPr rtl="0"/>
            <a:r>
              <a:rPr lang="en-US" sz="1100" dirty="0">
                <a:latin typeface="Arial" panose="020B0604020202020204" pitchFamily="34" charset="0"/>
                <a:cs typeface="Arial" panose="020B0604020202020204" pitchFamily="34" charset="0"/>
              </a:rPr>
              <a:t>As I mentioned,</a:t>
            </a:r>
            <a:r>
              <a:rPr lang="en-US" sz="1100" baseline="0" dirty="0">
                <a:latin typeface="Arial" panose="020B0604020202020204" pitchFamily="34" charset="0"/>
                <a:cs typeface="Arial" panose="020B0604020202020204" pitchFamily="34" charset="0"/>
              </a:rPr>
              <a:t> we’ve built a platform with technologies to help businesses deal with data.</a:t>
            </a:r>
          </a:p>
          <a:p>
            <a:pPr rtl="0"/>
            <a:endParaRPr lang="en-US" sz="1100" baseline="0" dirty="0">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For example,</a:t>
            </a:r>
            <a:r>
              <a:rPr lang="en-US" sz="1100" kern="1200" baseline="0" dirty="0">
                <a:solidFill>
                  <a:schemeClr val="tx1"/>
                </a:solidFill>
                <a:effectLst/>
                <a:latin typeface="Arial" panose="020B0604020202020204" pitchFamily="34" charset="0"/>
                <a:cs typeface="Arial" panose="020B0604020202020204" pitchFamily="34" charset="0"/>
              </a:rPr>
              <a:t> Watson Data Platform </a:t>
            </a:r>
            <a:r>
              <a:rPr lang="en-US" sz="1100" kern="1200" dirty="0">
                <a:solidFill>
                  <a:schemeClr val="tx1"/>
                </a:solidFill>
                <a:effectLst/>
                <a:latin typeface="Arial" panose="020B0604020202020204" pitchFamily="34" charset="0"/>
                <a:cs typeface="Arial" panose="020B0604020202020204" pitchFamily="34" charset="0"/>
              </a:rPr>
              <a:t>is a whole platform for how we ingest data, how we store, how we provide analytics tools – a platform construct.</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WDP is really meant to turn data into a “solved” problem – just like Infrastructure as a service makes infrastructure a solved problem. I want to be able to ingest my data, make sure it is governed, it’s compliant, it’s encrypted, no one can access it that isn’t supposed to, I am going to pass regulatory sniff test, my data scientists and developers can all use it. </a:t>
            </a:r>
          </a:p>
          <a:p>
            <a:pPr rtl="0"/>
            <a:endParaRPr lang="en-US" sz="1100" kern="1200" dirty="0">
              <a:solidFill>
                <a:schemeClr val="tx1"/>
              </a:solidFill>
              <a:effectLst/>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All of the challenges that go on in data can be solved in the cloud because you have infinite horizontal scale.  You have the ability to throw resources at problems that you can’t do in a private environment, so moving your data to the cloud can change the paradigm for how the team works together.  </a:t>
            </a:r>
          </a:p>
          <a:p>
            <a:pPr rtl="0"/>
            <a:endParaRPr lang="en-US" sz="1100" kern="1200" dirty="0">
              <a:solidFill>
                <a:schemeClr val="tx1"/>
              </a:solidFill>
              <a:effectLst/>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The team can work together to build apps faster, and all of these things to go faster and faster and faster.  Going forward, it’s more about how the data scientist and developer can work closer together to make decisions around applications based on data and insights that are constantly being learned.  </a:t>
            </a:r>
            <a:endParaRPr lang="en-US" sz="1100" dirty="0">
              <a:latin typeface="Arial" panose="020B0604020202020204" pitchFamily="34" charset="0"/>
              <a:cs typeface="Arial" panose="020B0604020202020204" pitchFamily="34" charset="0"/>
            </a:endParaRPr>
          </a:p>
        </p:txBody>
      </p:sp>
      <p:sp>
        <p:nvSpPr>
          <p:cNvPr id="279" name="Shape 2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8</a:t>
            </a:fld>
            <a:endParaRPr lang="en-US" dirty="0">
              <a:solidFill>
                <a:prstClr val="black"/>
              </a:solidFill>
              <a:ea typeface="Calibri"/>
              <a:cs typeface="Calibri"/>
              <a:sym typeface="Calibri"/>
            </a:endParaRPr>
          </a:p>
        </p:txBody>
      </p:sp>
    </p:spTree>
    <p:extLst>
      <p:ext uri="{BB962C8B-B14F-4D97-AF65-F5344CB8AC3E}">
        <p14:creationId xmlns:p14="http://schemas.microsoft.com/office/powerpoint/2010/main" val="7685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419100"/>
            <a:ext cx="4724400" cy="2657475"/>
          </a:xfrm>
        </p:spPr>
      </p:sp>
      <p:sp>
        <p:nvSpPr>
          <p:cNvPr id="3" name="Notes Placeholder 2"/>
          <p:cNvSpPr>
            <a:spLocks noGrp="1"/>
          </p:cNvSpPr>
          <p:nvPr>
            <p:ph type="body" idx="1"/>
          </p:nvPr>
        </p:nvSpPr>
        <p:spPr>
          <a:xfrm>
            <a:off x="381000" y="3333750"/>
            <a:ext cx="6096000" cy="4667250"/>
          </a:xfrm>
        </p:spPr>
        <p:txBody>
          <a:bodyPr/>
          <a:lstStyle/>
          <a:p>
            <a:pPr defTabSz="465887">
              <a:defRPr/>
            </a:pPr>
            <a:r>
              <a:rPr lang="en-US" sz="1000" b="0" baseline="0" dirty="0">
                <a:latin typeface="Arial" panose="020B0604020202020204" pitchFamily="34" charset="0"/>
                <a:cs typeface="Arial" panose="020B0604020202020204" pitchFamily="34" charset="0"/>
              </a:rPr>
              <a:t>Not all workloads are suitable for cloud migration. Most enterprises can’t sustain the business disruption of full replacement or lengthy refactors, many others have key needs, grounded in performance, compliance, data residency and operational cost. Full replacement of core applications is too disruptive to business operations, organizations, and processes for most organizations to consider. Rather, we find organizations modernizing their core business apps a module or subsystem at a time, evolving those over time. Today, per a recent IBM Institute for Business Value study, 44% of enterprise workloads are on and will likely remain on dedicated servers demanding executive to be fully cognizant of what value a optimal combination of cloud and traditional IT can deliver. Another 31% are on self-hosted (e.g. private cloud) environments and 25% are on third-party hosted clouds. </a:t>
            </a:r>
          </a:p>
          <a:p>
            <a:pPr defTabSz="465887">
              <a:defRPr/>
            </a:pPr>
            <a:endParaRPr lang="en-US" sz="1000" b="1" baseline="0" dirty="0">
              <a:latin typeface="Arial" panose="020B0604020202020204" pitchFamily="34" charset="0"/>
              <a:cs typeface="Arial" panose="020B0604020202020204" pitchFamily="34" charset="0"/>
            </a:endParaRPr>
          </a:p>
          <a:p>
            <a:pPr marL="0" indent="0" defTabSz="465887">
              <a:buFont typeface="Arial" panose="020B0604020202020204" pitchFamily="34" charset="0"/>
              <a:buNone/>
              <a:defRPr/>
            </a:pPr>
            <a:r>
              <a:rPr lang="en-US" sz="1000" b="0" baseline="0" dirty="0">
                <a:latin typeface="Arial" panose="020B0604020202020204" pitchFamily="34" charset="0"/>
                <a:cs typeface="Arial" panose="020B0604020202020204" pitchFamily="34" charset="0"/>
              </a:rPr>
              <a:t>There are many applications that naturally lend themselves to public cloud environments.  Examples of these include:</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used by a group of mobile workers to manage their time and activity, and that contribute only limited information to the company's broad management information databases</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run infrequently but require significant computing resources when they run.</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run in a time zone different from that where a company's IT personnel are located</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Development, testing and prototyping of application changes, even if the final applications will be run on the enterprise’s own infrastructure.</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Service Oriented Architecture (SOA) applications</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Digital experience application such as interactive gaming, mobile, video, collaboration</a:t>
            </a:r>
          </a:p>
          <a:p>
            <a:pPr marL="171450" lvl="1" indent="-171450" defTabSz="465887">
              <a:buFont typeface="Arial" panose="020B0604020202020204" pitchFamily="34" charset="0"/>
              <a:buChar char="•"/>
              <a:defRPr/>
            </a:pPr>
            <a:endParaRPr lang="en-US" sz="1000" b="0" baseline="0" dirty="0">
              <a:latin typeface="Arial" panose="020B0604020202020204" pitchFamily="34" charset="0"/>
              <a:cs typeface="Arial" panose="020B0604020202020204" pitchFamily="34" charset="0"/>
            </a:endParaRPr>
          </a:p>
          <a:p>
            <a:pPr marL="0" lvl="1" indent="0" defTabSz="465887">
              <a:buFont typeface="Arial" panose="020B0604020202020204" pitchFamily="34" charset="0"/>
              <a:buNone/>
              <a:defRPr/>
            </a:pPr>
            <a:r>
              <a:rPr lang="en-US" sz="1000" b="0" baseline="0" dirty="0">
                <a:latin typeface="Arial" panose="020B0604020202020204" pitchFamily="34" charset="0"/>
                <a:cs typeface="Arial" panose="020B0604020202020204" pitchFamily="34" charset="0"/>
              </a:rPr>
              <a:t>Other types of workloads/application are however less oriented toward Public Cloud architectures. Often these systems have residency, compliance, performance needs that require them to run in dedicated infrastructure. Often these types of systems cannot take advantage of the cloud’s scale out power as they are designed for scale up. Examples of these include: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involve extremely sensitive data, particularly where there is a regulatory or legal risk involved in any disclosure.  These will at minimum require special treatment if they are to be run in a cloud service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now being run on the company's private network and that are very performance-sensitive.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require frequent and/or voluminous transactions against an on premises database that cannot be migrated to cloud computing</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run on legacy platforms that are typically not supported (or may not be supported in the long run) by cloud providers.</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172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208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lvl="0"/>
            <a:r>
              <a:rPr lang="en-US" sz="1100" kern="1200" dirty="0">
                <a:solidFill>
                  <a:schemeClr val="tx1"/>
                </a:solidFill>
                <a:effectLst/>
                <a:latin typeface="Arial" panose="020B0604020202020204" pitchFamily="34" charset="0"/>
                <a:cs typeface="Arial" panose="020B0604020202020204" pitchFamily="34" charset="0"/>
              </a:rPr>
              <a:t>Not only do we have a very comprehensive vision of what a true next-generation cloud platform is, we also support the widest possible selection of options for how clients want or need to run their workloads.</a:t>
            </a:r>
          </a:p>
          <a:p>
            <a:pPr lvl="0"/>
            <a:endParaRPr lang="en-US" sz="11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Bare Metal:</a:t>
            </a:r>
            <a:r>
              <a:rPr lang="en-US" sz="1100" kern="1200" dirty="0">
                <a:solidFill>
                  <a:schemeClr val="tx1"/>
                </a:solidFill>
                <a:effectLst/>
                <a:latin typeface="Arial" panose="020B0604020202020204" pitchFamily="34" charset="0"/>
                <a:cs typeface="Arial" panose="020B0604020202020204" pitchFamily="34" charset="0"/>
              </a:rPr>
              <a:t> this is certainly an important option for some clients and has its place when you’re</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looking for maximum performance</a:t>
            </a:r>
            <a:r>
              <a:rPr lang="en-US" sz="1100" kern="1200" baseline="0" dirty="0">
                <a:solidFill>
                  <a:schemeClr val="tx1"/>
                </a:solidFill>
                <a:effectLst/>
                <a:latin typeface="Arial" panose="020B0604020202020204" pitchFamily="34" charset="0"/>
                <a:cs typeface="Arial" panose="020B0604020202020204" pitchFamily="34" charset="0"/>
              </a:rPr>
              <a:t> and control.</a:t>
            </a:r>
            <a:endParaRPr lang="en-US" sz="11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Virtual</a:t>
            </a:r>
            <a:r>
              <a:rPr lang="en-US" sz="1100" b="1" kern="1200" baseline="0" dirty="0">
                <a:solidFill>
                  <a:schemeClr val="tx1"/>
                </a:solidFill>
                <a:effectLst/>
                <a:latin typeface="Arial" panose="020B0604020202020204" pitchFamily="34" charset="0"/>
                <a:cs typeface="Arial" panose="020B0604020202020204" pitchFamily="34" charset="0"/>
              </a:rPr>
              <a:t> Servers:</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We understand and deliver virtualized servers.  That’s the heart of delivering cloud infrastructure.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Containers:</a:t>
            </a:r>
            <a:r>
              <a:rPr lang="en-US" sz="1100" kern="1200" dirty="0">
                <a:solidFill>
                  <a:schemeClr val="tx1"/>
                </a:solidFill>
                <a:effectLst/>
                <a:latin typeface="Arial" panose="020B0604020202020204" pitchFamily="34" charset="0"/>
                <a:cs typeface="Arial" panose="020B0604020202020204" pitchFamily="34" charset="0"/>
              </a:rPr>
              <a:t> This is a great way to manage virtualized workloads and provides tremendous benefits for clients on their cloud journey.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PaaS:</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Think of this as a runtime that runs on top of the cloud environment.  </a:t>
            </a:r>
          </a:p>
          <a:p>
            <a:pPr marL="171450" lvl="0" indent="-171450">
              <a:buFont typeface="Arial" charset="0"/>
              <a:buChar char="•"/>
            </a:pPr>
            <a:r>
              <a:rPr lang="en-US" sz="1100" b="1" kern="1200" dirty="0" err="1">
                <a:solidFill>
                  <a:schemeClr val="tx1"/>
                </a:solidFill>
                <a:effectLst/>
                <a:latin typeface="Arial" panose="020B0604020202020204" pitchFamily="34" charset="0"/>
                <a:cs typeface="Arial" panose="020B0604020202020204" pitchFamily="34" charset="0"/>
              </a:rPr>
              <a:t>Serverless</a:t>
            </a:r>
            <a:r>
              <a:rPr lang="en-US" sz="1100" b="1" kern="120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Most extreme notion of cloud-native architecture.  It’s a</a:t>
            </a:r>
            <a:r>
              <a:rPr lang="en-US" sz="1100" kern="1200" baseline="0" dirty="0">
                <a:solidFill>
                  <a:schemeClr val="tx1"/>
                </a:solidFill>
                <a:effectLst/>
                <a:latin typeface="Arial" panose="020B0604020202020204" pitchFamily="34" charset="0"/>
                <a:cs typeface="Arial" panose="020B0604020202020204" pitchFamily="34" charset="0"/>
              </a:rPr>
              <a:t> bit</a:t>
            </a:r>
            <a:r>
              <a:rPr lang="en-US" sz="1100" kern="1200" dirty="0">
                <a:solidFill>
                  <a:schemeClr val="tx1"/>
                </a:solidFill>
                <a:effectLst/>
                <a:latin typeface="Arial" panose="020B0604020202020204" pitchFamily="34" charset="0"/>
                <a:cs typeface="Arial" panose="020B0604020202020204" pitchFamily="34" charset="0"/>
              </a:rPr>
              <a:t> early for a lot of businesses, but it is something to consider in terms of an end-state.</a:t>
            </a:r>
            <a:r>
              <a:rPr lang="en-US" sz="1100" kern="1200" baseline="0" dirty="0">
                <a:solidFill>
                  <a:schemeClr val="tx1"/>
                </a:solidFill>
                <a:effectLst/>
                <a:latin typeface="Arial" panose="020B0604020202020204" pitchFamily="34" charset="0"/>
                <a:cs typeface="Arial" panose="020B0604020202020204" pitchFamily="34" charset="0"/>
              </a:rPr>
              <a:t>  Consider </a:t>
            </a:r>
            <a:r>
              <a:rPr lang="en-US" sz="1100" kern="1200" dirty="0">
                <a:solidFill>
                  <a:schemeClr val="tx1"/>
                </a:solidFill>
                <a:effectLst/>
                <a:latin typeface="Arial" panose="020B0604020202020204" pitchFamily="34" charset="0"/>
                <a:cs typeface="Arial" panose="020B0604020202020204" pitchFamily="34" charset="0"/>
              </a:rPr>
              <a:t>where you can begin to leverage function-as-a-server as an opportunity to explore the reduced costs of </a:t>
            </a:r>
            <a:r>
              <a:rPr lang="en-US" sz="1100" kern="1200" dirty="0" err="1">
                <a:solidFill>
                  <a:schemeClr val="tx1"/>
                </a:solidFill>
                <a:effectLst/>
                <a:latin typeface="Arial" panose="020B0604020202020204" pitchFamily="34" charset="0"/>
                <a:cs typeface="Arial" panose="020B0604020202020204" pitchFamily="34" charset="0"/>
              </a:rPr>
              <a:t>serverless</a:t>
            </a:r>
            <a:r>
              <a:rPr lang="en-US" sz="1100" kern="1200" dirty="0">
                <a:solidFill>
                  <a:schemeClr val="tx1"/>
                </a:solidFill>
                <a:effectLst/>
                <a:latin typeface="Arial" panose="020B0604020202020204" pitchFamily="34" charset="0"/>
                <a:cs typeface="Arial" panose="020B0604020202020204" pitchFamily="34" charset="0"/>
              </a:rPr>
              <a:t> computing.</a:t>
            </a:r>
          </a:p>
          <a:p>
            <a:pPr lvl="1"/>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So these are a wide range of deployment options, including VMWare and Cloud Foundry as runtime environments that are totally critical in many current client environments,</a:t>
            </a:r>
            <a:r>
              <a:rPr lang="en-US" sz="1100" kern="1200" baseline="0" dirty="0">
                <a:solidFill>
                  <a:schemeClr val="tx1"/>
                </a:solidFill>
                <a:effectLst/>
                <a:latin typeface="Arial" panose="020B0604020202020204" pitchFamily="34" charset="0"/>
                <a:cs typeface="Arial" panose="020B0604020202020204" pitchFamily="34" charset="0"/>
              </a:rPr>
              <a:t> and w</a:t>
            </a:r>
            <a:r>
              <a:rPr lang="en-US" sz="1100" kern="1200" dirty="0">
                <a:solidFill>
                  <a:schemeClr val="tx1"/>
                </a:solidFill>
                <a:effectLst/>
                <a:latin typeface="Arial" panose="020B0604020202020204" pitchFamily="34" charset="0"/>
                <a:cs typeface="Arial" panose="020B0604020202020204" pitchFamily="34" charset="0"/>
              </a:rPr>
              <a:t>e absolutely DO support these environments.</a:t>
            </a:r>
          </a:p>
          <a:p>
            <a:endParaRPr lang="en-US" sz="1100" dirty="0">
              <a:latin typeface="Arial" panose="020B0604020202020204" pitchFamily="34" charset="0"/>
              <a:cs typeface="Arial" panose="020B0604020202020204" pitchFamily="34" charset="0"/>
            </a:endParaRPr>
          </a:p>
          <a:p>
            <a:pPr marL="228600" indent="-228600"/>
            <a:endParaRPr lang="en-US" altLang="en-US" sz="1100" dirty="0">
              <a:latin typeface="Arial" panose="020B0604020202020204" pitchFamily="34" charset="0"/>
              <a:ea typeface="ＭＳ Ｐゴシック" charset="-128"/>
              <a:cs typeface="Arial" panose="020B0604020202020204" pitchFamily="34" charset="0"/>
            </a:endParaRPr>
          </a:p>
        </p:txBody>
      </p:sp>
      <p:sp>
        <p:nvSpPr>
          <p:cNvPr id="208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A7645DA8-0264-3A4C-B61B-D11CD38AB451}" type="slidenum">
              <a:rPr lang="en-US" altLang="en-US">
                <a:solidFill>
                  <a:srgbClr val="000000"/>
                </a:solidFill>
                <a:latin typeface="Calibri" charset="0"/>
              </a:rPr>
              <a:pPr/>
              <a:t>10</a:t>
            </a:fld>
            <a:endParaRPr lang="en-US" altLang="en-US">
              <a:solidFill>
                <a:srgbClr val="000000"/>
              </a:solidFill>
              <a:latin typeface="Calibri" charset="0"/>
            </a:endParaRPr>
          </a:p>
        </p:txBody>
      </p:sp>
    </p:spTree>
    <p:extLst>
      <p:ext uri="{BB962C8B-B14F-4D97-AF65-F5344CB8AC3E}">
        <p14:creationId xmlns:p14="http://schemas.microsoft.com/office/powerpoint/2010/main" val="1401947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3048000" cy="6196208"/>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Rectangle 6"/>
          <p:cNvSpPr/>
          <p:nvPr userDrawn="1"/>
        </p:nvSpPr>
        <p:spPr>
          <a:xfrm>
            <a:off x="3048000" y="1"/>
            <a:ext cx="3048000" cy="6196208"/>
          </a:xfrm>
          <a:prstGeom prst="rect">
            <a:avLst/>
          </a:prstGeom>
          <a:solidFill>
            <a:srgbClr val="362F9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Rectangle 7"/>
          <p:cNvSpPr/>
          <p:nvPr userDrawn="1"/>
        </p:nvSpPr>
        <p:spPr>
          <a:xfrm>
            <a:off x="6096000" y="1"/>
            <a:ext cx="3048000" cy="6196208"/>
          </a:xfrm>
          <a:prstGeom prst="rect">
            <a:avLst/>
          </a:prstGeom>
          <a:solidFill>
            <a:srgbClr val="211D7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Rectangle 8"/>
          <p:cNvSpPr/>
          <p:nvPr userDrawn="1"/>
        </p:nvSpPr>
        <p:spPr>
          <a:xfrm>
            <a:off x="9144000" y="1"/>
            <a:ext cx="3048000" cy="6196208"/>
          </a:xfrm>
          <a:prstGeom prst="rect">
            <a:avLst/>
          </a:prstGeom>
          <a:solidFill>
            <a:srgbClr val="140956"/>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1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10"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27940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Group Name / DOC ID / Month XX, 2017</a:t>
            </a:r>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1"/>
          </p:nvPr>
        </p:nvSpPr>
        <p:spPr>
          <a:xfrm>
            <a:off x="450087" y="2348707"/>
            <a:ext cx="3557819"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6" y="2348707"/>
            <a:ext cx="3541745"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450087" y="1232694"/>
            <a:ext cx="11280715" cy="611981"/>
          </a:xfrm>
        </p:spPr>
        <p:txBody>
          <a:bodyPr/>
          <a:lstStyle>
            <a:lvl1pPr marL="0" indent="0">
              <a:buFont typeface="Arial" charset="0"/>
              <a:buNone/>
              <a:defRPr/>
            </a:lvl1pPr>
          </a:lstStyle>
          <a:p>
            <a:pPr lvl="0"/>
            <a:r>
              <a:rPr lang="en-US"/>
              <a:t>Edit Master text styles</a:t>
            </a:r>
          </a:p>
        </p:txBody>
      </p:sp>
      <p:sp>
        <p:nvSpPr>
          <p:cNvPr id="8" name="Slide Number Placeholder 2">
            <a:extLst/>
          </p:cNvPr>
          <p:cNvSpPr>
            <a:spLocks noGrp="1"/>
          </p:cNvSpPr>
          <p:nvPr>
            <p:ph type="sldNum" sz="quarter" idx="15"/>
          </p:nvPr>
        </p:nvSpPr>
        <p:spPr/>
        <p:txBody>
          <a:bodyPr/>
          <a:lstStyle>
            <a:lvl1pPr>
              <a:defRPr/>
            </a:lvl1pPr>
          </a:lstStyle>
          <a:p>
            <a:fld id="{A80E8A64-6DC3-4453-974B-8DD4E40CF59C}" type="slidenum">
              <a:rPr lang="en-US" altLang="en-US">
                <a:solidFill>
                  <a:srgbClr val="FFFFFF"/>
                </a:solidFill>
              </a:rPr>
              <a:pPr/>
              <a:t>‹#›</a:t>
            </a:fld>
            <a:endParaRPr lang="en-US" altLang="en-US">
              <a:solidFill>
                <a:srgbClr val="FFFFFF"/>
              </a:solidFill>
            </a:endParaRPr>
          </a:p>
        </p:txBody>
      </p:sp>
    </p:spTree>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 and Content - Dark">
    <p:spTree>
      <p:nvGrpSpPr>
        <p:cNvPr id="1" name=""/>
        <p:cNvGrpSpPr/>
        <p:nvPr/>
      </p:nvGrpSpPr>
      <p:grpSpPr>
        <a:xfrm>
          <a:off x="0" y="0"/>
          <a:ext cx="0" cy="0"/>
          <a:chOff x="0" y="0"/>
          <a:chExt cx="0" cy="0"/>
        </a:xfrm>
      </p:grpSpPr>
      <p:sp>
        <p:nvSpPr>
          <p:cNvPr id="25" name="Shape 25"/>
          <p:cNvSpPr>
            <a:spLocks noGrp="1"/>
          </p:cNvSpPr>
          <p:nvPr>
            <p:ph type="body" idx="1"/>
          </p:nvPr>
        </p:nvSpPr>
        <p:spPr bwMode="invGray">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title"/>
          </p:nvPr>
        </p:nvSpPr>
        <p:spPr bwMode="invGray">
          <a:prstGeom prst="rect">
            <a:avLst/>
          </a:prstGeom>
        </p:spPr>
        <p:txBody>
          <a:bodyPr/>
          <a:lstStyle/>
          <a:p>
            <a:r>
              <a:rPr dirty="0"/>
              <a:t>Click to edit Master title style</a:t>
            </a:r>
          </a:p>
        </p:txBody>
      </p:sp>
      <p:sp>
        <p:nvSpPr>
          <p:cNvPr id="4" name="Shape 24"/>
          <p:cNvSpPr>
            <a:spLocks noGrp="1"/>
          </p:cNvSpPr>
          <p:nvPr>
            <p:ph type="sldNum" sz="quarter" idx="10"/>
          </p:nvPr>
        </p:nvSpPr>
        <p:spPr/>
        <p:txBody>
          <a:bodyPr/>
          <a:lstStyle>
            <a:lvl1pPr>
              <a:defRPr/>
            </a:lvl1pPr>
          </a:lstStyle>
          <a:p>
            <a:fld id="{D19D7906-2211-4BF3-940F-1FC4D6FF4B75}" type="slidenum">
              <a:rPr lang="en-US" altLang="en-US">
                <a:solidFill>
                  <a:srgbClr val="FFFFFF"/>
                </a:solidFill>
              </a:rPr>
              <a:pPr/>
              <a:t>‹#›</a:t>
            </a:fld>
            <a:endParaRPr lang="en-US" altLang="en-US">
              <a:solidFill>
                <a:srgbClr val="FFFFFF"/>
              </a:solidFill>
            </a:endParaRPr>
          </a:p>
        </p:txBody>
      </p:sp>
      <p:sp>
        <p:nvSpPr>
          <p:cNvPr id="5" name="Footer Placeholder 3">
            <a:extLst/>
          </p:cNvPr>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smtClean="0">
                <a:cs typeface="Arial" panose="020B0604020202020204" pitchFamily="34" charset="0"/>
              </a:defRPr>
            </a:lvl1pPr>
          </a:lstStyle>
          <a:p>
            <a:r>
              <a:rPr lang="de-DE" altLang="en-US">
                <a:solidFill>
                  <a:srgbClr val="FFFFFF"/>
                </a:solidFill>
              </a:rPr>
              <a:t>IBM Confidential</a:t>
            </a:r>
            <a:endParaRPr lang="en-US" altLang="en-US">
              <a:solidFill>
                <a:srgbClr val="FFFFFF"/>
              </a:solidFill>
            </a:endParaRPr>
          </a:p>
        </p:txBody>
      </p:sp>
    </p:spTree>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58"/>
        <p:cNvGrpSpPr/>
        <p:nvPr/>
      </p:nvGrpSpPr>
      <p:grpSpPr>
        <a:xfrm>
          <a:off x="0" y="0"/>
          <a:ext cx="0" cy="0"/>
          <a:chOff x="0" y="0"/>
          <a:chExt cx="0" cy="0"/>
        </a:xfrm>
      </p:grpSpPr>
      <p:sp>
        <p:nvSpPr>
          <p:cNvPr id="1959" name="Shape 1959"/>
          <p:cNvSpPr txBox="1">
            <a:spLocks noGrp="1"/>
          </p:cNvSpPr>
          <p:nvPr>
            <p:ph type="ctrTitle"/>
          </p:nvPr>
        </p:nvSpPr>
        <p:spPr>
          <a:xfrm>
            <a:off x="1524000" y="1122363"/>
            <a:ext cx="9144000" cy="2387600"/>
          </a:xfrm>
          <a:prstGeom prst="rect">
            <a:avLst/>
          </a:prstGeom>
          <a:noFill/>
          <a:ln>
            <a:noFill/>
          </a:ln>
        </p:spPr>
        <p:txBody>
          <a:bodyPr wrap="square" lIns="68575" tIns="68575" rIns="68575" bIns="6857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None/>
              <a:defRPr sz="1867"/>
            </a:lvl2pPr>
            <a:lvl3pPr lvl="2" indent="0" rtl="0">
              <a:spcBef>
                <a:spcPts val="0"/>
              </a:spcBef>
              <a:buNone/>
              <a:defRPr sz="1867"/>
            </a:lvl3pPr>
            <a:lvl4pPr lvl="3" indent="0" rtl="0">
              <a:spcBef>
                <a:spcPts val="0"/>
              </a:spcBef>
              <a:buNone/>
              <a:defRPr sz="1867"/>
            </a:lvl4pPr>
            <a:lvl5pPr lvl="4" indent="0" rtl="0">
              <a:spcBef>
                <a:spcPts val="0"/>
              </a:spcBef>
              <a:buNone/>
              <a:defRPr sz="1867"/>
            </a:lvl5pPr>
            <a:lvl6pPr lvl="5" indent="0" rtl="0">
              <a:spcBef>
                <a:spcPts val="0"/>
              </a:spcBef>
              <a:buNone/>
              <a:defRPr sz="1867"/>
            </a:lvl6pPr>
            <a:lvl7pPr lvl="6" indent="0" rtl="0">
              <a:spcBef>
                <a:spcPts val="0"/>
              </a:spcBef>
              <a:buNone/>
              <a:defRPr sz="1867"/>
            </a:lvl7pPr>
            <a:lvl8pPr lvl="7" indent="0" rtl="0">
              <a:spcBef>
                <a:spcPts val="0"/>
              </a:spcBef>
              <a:buNone/>
              <a:defRPr sz="1867"/>
            </a:lvl8pPr>
            <a:lvl9pPr lvl="8" indent="0" rtl="0">
              <a:spcBef>
                <a:spcPts val="0"/>
              </a:spcBef>
              <a:buNone/>
              <a:defRPr sz="1867"/>
            </a:lvl9pPr>
          </a:lstStyle>
          <a:p>
            <a:endParaRPr/>
          </a:p>
        </p:txBody>
      </p:sp>
      <p:sp>
        <p:nvSpPr>
          <p:cNvPr id="1960" name="Shape 1960"/>
          <p:cNvSpPr txBox="1">
            <a:spLocks noGrp="1"/>
          </p:cNvSpPr>
          <p:nvPr>
            <p:ph type="subTitle" idx="1"/>
          </p:nvPr>
        </p:nvSpPr>
        <p:spPr>
          <a:xfrm>
            <a:off x="1524000" y="3602037"/>
            <a:ext cx="9144000" cy="1655600"/>
          </a:xfrm>
          <a:prstGeom prst="rect">
            <a:avLst/>
          </a:prstGeom>
          <a:noFill/>
          <a:ln>
            <a:noFill/>
          </a:ln>
        </p:spPr>
        <p:txBody>
          <a:bodyPr wrap="square" lIns="68575" tIns="68575" rIns="68575" bIns="68575" anchor="t" anchorCtr="0"/>
          <a:lstStyle>
            <a:lvl1pPr marL="0" marR="0" lvl="0" indent="0" algn="ctr" rtl="0">
              <a:lnSpc>
                <a:spcPct val="90000"/>
              </a:lnSpc>
              <a:spcBef>
                <a:spcPts val="1067"/>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33"/>
              </a:spcBef>
              <a:buClr>
                <a:schemeClr val="dk1"/>
              </a:buClr>
              <a:buSzPct val="100000"/>
              <a:buFont typeface="Arial"/>
              <a:buNone/>
              <a:defRPr sz="1867"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961" name="Shape 1961"/>
          <p:cNvSpPr txBox="1">
            <a:spLocks noGrp="1"/>
          </p:cNvSpPr>
          <p:nvPr>
            <p:ph type="dt" idx="10"/>
          </p:nvPr>
        </p:nvSpPr>
        <p:spPr>
          <a:xfrm>
            <a:off x="838200" y="6356351"/>
            <a:ext cx="2743200" cy="365200"/>
          </a:xfrm>
          <a:prstGeom prst="rect">
            <a:avLst/>
          </a:prstGeom>
          <a:noFill/>
          <a:ln>
            <a:noFill/>
          </a:ln>
        </p:spPr>
        <p:txBody>
          <a:bodyPr wrap="square" lIns="68575" tIns="68575" rIns="68575" bIns="6857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pPr defTabSz="914377"/>
            <a:endParaRPr lang="en-US"/>
          </a:p>
        </p:txBody>
      </p:sp>
      <p:sp>
        <p:nvSpPr>
          <p:cNvPr id="1962" name="Shape 1962"/>
          <p:cNvSpPr txBox="1">
            <a:spLocks noGrp="1"/>
          </p:cNvSpPr>
          <p:nvPr>
            <p:ph type="ftr" idx="11"/>
          </p:nvPr>
        </p:nvSpPr>
        <p:spPr>
          <a:xfrm>
            <a:off x="4038600" y="6356351"/>
            <a:ext cx="4114800" cy="365200"/>
          </a:xfrm>
          <a:prstGeom prst="rect">
            <a:avLst/>
          </a:prstGeom>
          <a:noFill/>
          <a:ln>
            <a:noFill/>
          </a:ln>
        </p:spPr>
        <p:txBody>
          <a:bodyPr wrap="square" lIns="68575" tIns="68575" rIns="68575" bIns="6857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963" name="Shape 1963"/>
          <p:cNvSpPr txBox="1">
            <a:spLocks noGrp="1"/>
          </p:cNvSpPr>
          <p:nvPr>
            <p:ph type="sldNum" idx="12"/>
          </p:nvPr>
        </p:nvSpPr>
        <p:spPr>
          <a:xfrm>
            <a:off x="8610600" y="6356351"/>
            <a:ext cx="2743200" cy="365200"/>
          </a:xfrm>
          <a:prstGeom prst="rect">
            <a:avLst/>
          </a:prstGeom>
          <a:noFill/>
          <a:ln>
            <a:noFill/>
          </a:ln>
        </p:spPr>
        <p:txBody>
          <a:bodyPr wrap="square" lIns="68575" tIns="34275" rIns="68575" bIns="34275" anchor="ctr" anchorCtr="0">
            <a:noAutofit/>
          </a:bodyPr>
          <a:lstStyle/>
          <a:p>
            <a:pPr>
              <a:buSzPct val="25000"/>
            </a:pPr>
            <a:fld id="{00000000-1234-1234-1234-123412341234}" type="slidenum">
              <a:rPr lang="en-US" sz="120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504"/>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52237"/>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52237"/>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304800" y="1365504"/>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12" name="Text Placeholder 11"/>
          <p:cNvSpPr>
            <a:spLocks noGrp="1"/>
          </p:cNvSpPr>
          <p:nvPr>
            <p:ph type="body" sz="quarter" idx="13"/>
          </p:nvPr>
        </p:nvSpPr>
        <p:spPr>
          <a:xfrm>
            <a:off x="304800" y="226485"/>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50849"/>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p:cNvSpPr/>
          <p:nvPr userDrawn="1"/>
        </p:nvSpPr>
        <p:spPr>
          <a:xfrm>
            <a:off x="0" y="1"/>
            <a:ext cx="6112701"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1450849"/>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Text Placeholder 7"/>
          <p:cNvSpPr>
            <a:spLocks noGrp="1"/>
          </p:cNvSpPr>
          <p:nvPr>
            <p:ph type="body" sz="quarter" idx="13"/>
          </p:nvPr>
        </p:nvSpPr>
        <p:spPr>
          <a:xfrm>
            <a:off x="304800" y="1529466"/>
            <a:ext cx="5486400" cy="4714700"/>
          </a:xfrm>
        </p:spPr>
        <p:txBody>
          <a:bodyPr/>
          <a:lstStyle>
            <a:lvl1pPr>
              <a:spcBef>
                <a:spcPts val="0"/>
              </a:spcBef>
              <a:defRPr sz="1467"/>
            </a:lvl1pPr>
          </a:lstStyle>
          <a:p>
            <a:pPr lvl="0"/>
            <a:r>
              <a:rPr lang="en-US"/>
              <a:t>Click to edit Master text styles</a:t>
            </a:r>
          </a:p>
        </p:txBody>
      </p:sp>
      <p:sp>
        <p:nvSpPr>
          <p:cNvPr id="6" name="TextBox 5"/>
          <p:cNvSpPr txBox="1"/>
          <p:nvPr userDrawn="1"/>
        </p:nvSpPr>
        <p:spPr>
          <a:xfrm>
            <a:off x="304801" y="365761"/>
            <a:ext cx="3127169" cy="410433"/>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667" b="0" kern="0" dirty="0">
                <a:solidFill>
                  <a:srgbClr val="FFFFFF"/>
                </a:solidFill>
                <a:latin typeface="IBM Eliot Sans Regular" charset="0"/>
                <a:ea typeface="IBM Eliot Sans Regular" charset="0"/>
                <a:cs typeface="IBM Eliot Sans Regular" charset="0"/>
                <a:sym typeface="Arial"/>
              </a:rPr>
              <a:t>Thank you</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4604" y="2914867"/>
            <a:ext cx="1722792" cy="701463"/>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01 Cover Slide">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302683"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3"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oter only White">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01 Cover Slide">
    <p:spTree>
      <p:nvGrpSpPr>
        <p:cNvPr id="1" name="Shape 22"/>
        <p:cNvGrpSpPr/>
        <p:nvPr/>
      </p:nvGrpSpPr>
      <p:grpSpPr>
        <a:xfrm>
          <a:off x="0" y="0"/>
          <a:ext cx="0" cy="0"/>
          <a:chOff x="0" y="0"/>
          <a:chExt cx="0" cy="0"/>
        </a:xfrm>
      </p:grpSpPr>
      <p:sp>
        <p:nvSpPr>
          <p:cNvPr id="2" name="Rectangle 1"/>
          <p:cNvSpPr/>
          <p:nvPr userDrawn="1"/>
        </p:nvSpPr>
        <p:spPr>
          <a:xfrm>
            <a:off x="0" y="6318739"/>
            <a:ext cx="12192000" cy="539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150957"/>
              </a:solidFill>
              <a:latin typeface="IBM Eliot Sans Regular" charset="0"/>
              <a:sym typeface="Arial"/>
            </a:endParaRPr>
          </a:p>
        </p:txBody>
      </p:sp>
      <p:sp>
        <p:nvSpPr>
          <p:cNvPr id="7" name="Shape 20"/>
          <p:cNvSpPr txBox="1">
            <a:spLocks noGrp="1"/>
          </p:cNvSpPr>
          <p:nvPr>
            <p:ph type="title"/>
          </p:nvPr>
        </p:nvSpPr>
        <p:spPr>
          <a:xfrm>
            <a:off x="302683"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4"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Watson Data Platform / October,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 Dark">
    <p:spTree>
      <p:nvGrpSpPr>
        <p:cNvPr id="1" name=""/>
        <p:cNvGrpSpPr/>
        <p:nvPr/>
      </p:nvGrpSpPr>
      <p:grpSpPr>
        <a:xfrm>
          <a:off x="0" y="0"/>
          <a:ext cx="0" cy="0"/>
          <a:chOff x="0" y="0"/>
          <a:chExt cx="0" cy="0"/>
        </a:xfrm>
      </p:grpSpPr>
      <p:sp>
        <p:nvSpPr>
          <p:cNvPr id="25" name="Shape 25"/>
          <p:cNvSpPr>
            <a:spLocks noGrp="1"/>
          </p:cNvSpPr>
          <p:nvPr>
            <p:ph type="body" idx="1"/>
          </p:nvPr>
        </p:nvSpPr>
        <p:spPr bwMode="invGray">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title"/>
          </p:nvPr>
        </p:nvSpPr>
        <p:spPr bwMode="invGray">
          <a:prstGeom prst="rect">
            <a:avLst/>
          </a:prstGeom>
        </p:spPr>
        <p:txBody>
          <a:bodyPr/>
          <a:lstStyle/>
          <a:p>
            <a:r>
              <a:rPr dirty="0"/>
              <a:t>Click to edit Master title style</a:t>
            </a:r>
          </a:p>
        </p:txBody>
      </p:sp>
      <p:sp>
        <p:nvSpPr>
          <p:cNvPr id="4" name="Shape 24"/>
          <p:cNvSpPr>
            <a:spLocks noGrp="1"/>
          </p:cNvSpPr>
          <p:nvPr>
            <p:ph type="sldNum" sz="quarter" idx="10"/>
          </p:nvPr>
        </p:nvSpPr>
        <p:spPr/>
        <p:txBody>
          <a:bodyPr/>
          <a:lstStyle>
            <a:lvl1pPr>
              <a:defRPr/>
            </a:lvl1pPr>
          </a:lstStyle>
          <a:p>
            <a:fld id="{D19D7906-2211-4BF3-940F-1FC4D6FF4B75}" type="slidenum">
              <a:rPr lang="en-US" altLang="en-US">
                <a:solidFill>
                  <a:srgbClr val="FFFFFF"/>
                </a:solidFill>
              </a:rPr>
              <a:pPr/>
              <a:t>‹#›</a:t>
            </a:fld>
            <a:endParaRPr lang="en-US" altLang="en-US">
              <a:solidFill>
                <a:srgbClr val="FFFFFF"/>
              </a:solidFill>
            </a:endParaRPr>
          </a:p>
        </p:txBody>
      </p:sp>
      <p:sp>
        <p:nvSpPr>
          <p:cNvPr id="5" name="Footer Placeholder 3">
            <a:extLst/>
          </p:cNvPr>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smtClean="0">
                <a:cs typeface="Arial" panose="020B0604020202020204" pitchFamily="34" charset="0"/>
              </a:defRPr>
            </a:lvl1pPr>
          </a:lstStyle>
          <a:p>
            <a:r>
              <a:rPr lang="de-DE" altLang="en-US">
                <a:solidFill>
                  <a:srgbClr val="FFFFFF"/>
                </a:solidFill>
              </a:rPr>
              <a:t>IBM Confidential</a:t>
            </a:r>
            <a:endParaRPr lang="en-US" altLang="en-US">
              <a:solidFill>
                <a:srgbClr val="FFFFFF"/>
              </a:solidFill>
            </a:endParaRPr>
          </a:p>
        </p:txBody>
      </p:sp>
    </p:spTree>
    <p:extLst>
      <p:ext uri="{BB962C8B-B14F-4D97-AF65-F5344CB8AC3E}">
        <p14:creationId xmlns:p14="http://schemas.microsoft.com/office/powerpoint/2010/main" val="199766623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3048000" cy="6196208"/>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Rectangle 6"/>
          <p:cNvSpPr/>
          <p:nvPr userDrawn="1"/>
        </p:nvSpPr>
        <p:spPr>
          <a:xfrm>
            <a:off x="3048000" y="1"/>
            <a:ext cx="3048000" cy="6196208"/>
          </a:xfrm>
          <a:prstGeom prst="rect">
            <a:avLst/>
          </a:prstGeom>
          <a:solidFill>
            <a:srgbClr val="362F9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Rectangle 7"/>
          <p:cNvSpPr/>
          <p:nvPr userDrawn="1"/>
        </p:nvSpPr>
        <p:spPr>
          <a:xfrm>
            <a:off x="6096000" y="1"/>
            <a:ext cx="3048000" cy="6196208"/>
          </a:xfrm>
          <a:prstGeom prst="rect">
            <a:avLst/>
          </a:prstGeom>
          <a:solidFill>
            <a:srgbClr val="211D7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Rectangle 8"/>
          <p:cNvSpPr/>
          <p:nvPr userDrawn="1"/>
        </p:nvSpPr>
        <p:spPr>
          <a:xfrm>
            <a:off x="9144000" y="1"/>
            <a:ext cx="3048000" cy="6196208"/>
          </a:xfrm>
          <a:prstGeom prst="rect">
            <a:avLst/>
          </a:prstGeom>
          <a:solidFill>
            <a:srgbClr val="140956"/>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1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10"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p:cNvSpPr/>
          <p:nvPr userDrawn="1"/>
        </p:nvSpPr>
        <p:spPr>
          <a:xfrm>
            <a:off x="0" y="2"/>
            <a:ext cx="6112701"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oter only White">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9" name="Rectangle 8"/>
          <p:cNvSpPr/>
          <p:nvPr userDrawn="1"/>
        </p:nvSpPr>
        <p:spPr>
          <a:xfrm>
            <a:off x="0" y="2"/>
            <a:ext cx="12192000"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2"/>
            <a:ext cx="12192000" cy="6196209"/>
          </a:xfrm>
          <a:prstGeom prst="rect">
            <a:avLst/>
          </a:prstGeom>
          <a:solidFill>
            <a:srgbClr val="DFDFD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Group Name / DOC ID / Month XX, 2017</a:t>
            </a:r>
          </a:p>
        </p:txBody>
      </p:sp>
      <p:sp>
        <p:nvSpPr>
          <p:cNvPr id="4" name="Title 3"/>
          <p:cNvSpPr>
            <a:spLocks noGrp="1"/>
          </p:cNvSpPr>
          <p:nvPr>
            <p:ph type="title"/>
          </p:nvPr>
        </p:nvSpPr>
        <p:spPr>
          <a:xfrm>
            <a:off x="304801" y="271709"/>
            <a:ext cx="5486401" cy="5972459"/>
          </a:xfrm>
        </p:spPr>
        <p:txBody>
          <a:bodyPr/>
          <a:lstStyle>
            <a:lvl1pPr>
              <a:lnSpc>
                <a:spcPct val="90000"/>
              </a:lnSpc>
              <a:defRPr sz="3200"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
        <p:nvSpPr>
          <p:cNvPr id="5" name="Slide Number Placeholder 2"/>
          <p:cNvSpPr>
            <a:spLocks noGrp="1"/>
          </p:cNvSpPr>
          <p:nvPr>
            <p:ph type="sldNum" sz="quarter" idx="11"/>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304800" y="6435307"/>
            <a:ext cx="8534400" cy="182880"/>
          </a:xfrm>
        </p:spPr>
        <p:txBody>
          <a:bodyPr/>
          <a:lstStyle>
            <a:lvl1pPr>
              <a:defRPr>
                <a:solidFill>
                  <a:schemeClr val="bg2"/>
                </a:solidFill>
              </a:defRPr>
            </a:lvl1pPr>
          </a:lstStyle>
          <a:p>
            <a:r>
              <a:rPr lang="de-DE" dirty="0">
                <a:solidFill>
                  <a:srgbClr val="FFFFFF"/>
                </a:solidFill>
              </a:rPr>
              <a:t>Group Name / DOC ID / Month XX, 2017</a:t>
            </a:r>
            <a:endParaRPr lang="en-US" dirty="0">
              <a:solidFill>
                <a:srgbClr val="FFFFFF"/>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9" name="Rectangle 8"/>
          <p:cNvSpPr/>
          <p:nvPr userDrawn="1"/>
        </p:nvSpPr>
        <p:spPr>
          <a:xfrm>
            <a:off x="0" y="1"/>
            <a:ext cx="12192000"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279402"/>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Group Name / DOC ID / Month XX, 2017</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504"/>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52238"/>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52238"/>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304800" y="1365504"/>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12" name="Text Placeholder 11"/>
          <p:cNvSpPr>
            <a:spLocks noGrp="1"/>
          </p:cNvSpPr>
          <p:nvPr>
            <p:ph type="body" sz="quarter" idx="13"/>
          </p:nvPr>
        </p:nvSpPr>
        <p:spPr>
          <a:xfrm>
            <a:off x="304800" y="226486"/>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50850"/>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1"/>
            <a:ext cx="12192000" cy="6196209"/>
          </a:xfrm>
          <a:prstGeom prst="rect">
            <a:avLst/>
          </a:prstGeom>
          <a:solidFill>
            <a:srgbClr val="DFDFD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1450850"/>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p:cNvSpPr>
            <a:spLocks noGrp="1"/>
          </p:cNvSpPr>
          <p:nvPr>
            <p:ph type="sldNum" sz="quarter" idx="11"/>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Text Placeholder 7"/>
          <p:cNvSpPr>
            <a:spLocks noGrp="1"/>
          </p:cNvSpPr>
          <p:nvPr>
            <p:ph type="body" sz="quarter" idx="13"/>
          </p:nvPr>
        </p:nvSpPr>
        <p:spPr>
          <a:xfrm>
            <a:off x="304800" y="1529467"/>
            <a:ext cx="5486400" cy="4714700"/>
          </a:xfrm>
        </p:spPr>
        <p:txBody>
          <a:bodyPr/>
          <a:lstStyle>
            <a:lvl1pPr>
              <a:spcBef>
                <a:spcPts val="0"/>
              </a:spcBef>
              <a:defRPr sz="1467"/>
            </a:lvl1pPr>
          </a:lstStyle>
          <a:p>
            <a:pPr lvl="0"/>
            <a:r>
              <a:rPr lang="en-US"/>
              <a:t>Click to edit Master text styles</a:t>
            </a:r>
          </a:p>
        </p:txBody>
      </p:sp>
      <p:sp>
        <p:nvSpPr>
          <p:cNvPr id="6" name="TextBox 5"/>
          <p:cNvSpPr txBox="1"/>
          <p:nvPr userDrawn="1"/>
        </p:nvSpPr>
        <p:spPr>
          <a:xfrm>
            <a:off x="304802" y="365762"/>
            <a:ext cx="3127169" cy="410433"/>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667" b="0" kern="0" dirty="0">
                <a:solidFill>
                  <a:srgbClr val="FFFFFF"/>
                </a:solidFill>
                <a:latin typeface="IBM Eliot Sans Regular" charset="0"/>
                <a:ea typeface="IBM Eliot Sans Regular" charset="0"/>
                <a:cs typeface="IBM Eliot Sans Regular" charset="0"/>
                <a:sym typeface="Arial"/>
              </a:rPr>
              <a:t>Thank you</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 2018 IBM Corporation</a:t>
            </a:r>
          </a:p>
        </p:txBody>
      </p:sp>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01 Cover Slide">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302685"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3"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01 Cover Slide">
    <p:spTree>
      <p:nvGrpSpPr>
        <p:cNvPr id="1" name="Shape 22"/>
        <p:cNvGrpSpPr/>
        <p:nvPr/>
      </p:nvGrpSpPr>
      <p:grpSpPr>
        <a:xfrm>
          <a:off x="0" y="0"/>
          <a:ext cx="0" cy="0"/>
          <a:chOff x="0" y="0"/>
          <a:chExt cx="0" cy="0"/>
        </a:xfrm>
      </p:grpSpPr>
      <p:sp>
        <p:nvSpPr>
          <p:cNvPr id="2" name="Rectangle 1"/>
          <p:cNvSpPr/>
          <p:nvPr userDrawn="1"/>
        </p:nvSpPr>
        <p:spPr>
          <a:xfrm>
            <a:off x="0" y="6318740"/>
            <a:ext cx="12192000" cy="539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150957"/>
              </a:solidFill>
              <a:latin typeface="IBM Eliot Sans Regular" charset="0"/>
              <a:sym typeface="Arial"/>
            </a:endParaRPr>
          </a:p>
        </p:txBody>
      </p:sp>
      <p:sp>
        <p:nvSpPr>
          <p:cNvPr id="7" name="Shape 20"/>
          <p:cNvSpPr txBox="1">
            <a:spLocks noGrp="1"/>
          </p:cNvSpPr>
          <p:nvPr>
            <p:ph type="title"/>
          </p:nvPr>
        </p:nvSpPr>
        <p:spPr>
          <a:xfrm>
            <a:off x="302685"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4"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4_01 Cover Slide">
    <p:spTree>
      <p:nvGrpSpPr>
        <p:cNvPr id="1" name="Shape 143"/>
        <p:cNvGrpSpPr/>
        <p:nvPr/>
      </p:nvGrpSpPr>
      <p:grpSpPr>
        <a:xfrm>
          <a:off x="0" y="0"/>
          <a:ext cx="0" cy="0"/>
          <a:chOff x="0" y="0"/>
          <a:chExt cx="0" cy="0"/>
        </a:xfrm>
      </p:grpSpPr>
      <p:sp>
        <p:nvSpPr>
          <p:cNvPr id="2" name="Shape 179"/>
          <p:cNvSpPr/>
          <p:nvPr userDrawn="1"/>
        </p:nvSpPr>
        <p:spPr>
          <a:xfrm>
            <a:off x="0" y="13580"/>
            <a:ext cx="6086621" cy="6844421"/>
          </a:xfrm>
          <a:prstGeom prst="rect">
            <a:avLst/>
          </a:prstGeom>
          <a:solidFill>
            <a:schemeClr val="tx2">
              <a:alpha val="55000"/>
            </a:schemeClr>
          </a:solidFill>
          <a:ln>
            <a:noFill/>
          </a:ln>
        </p:spPr>
        <p:txBody>
          <a:bodyPr lIns="0" tIns="0" rIns="0" bIns="0" anchor="ctr" anchorCtr="0">
            <a:noAutofit/>
          </a:bodyPr>
          <a:lstStyle/>
          <a:p>
            <a:pPr algn="ctr"/>
            <a:endParaRPr sz="1600" kern="0">
              <a:solidFill>
                <a:srgbClr val="FFFFFF"/>
              </a:solidFill>
              <a:latin typeface="IBM Eliot Sans Regular" charset="0"/>
              <a:ea typeface="IBM Eliot Sans Regular" charset="0"/>
              <a:cs typeface="IBM Eliot Sans Regular" charset="0"/>
              <a:sym typeface="Arial"/>
            </a:endParaRP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304800" y="6435307"/>
            <a:ext cx="8534400" cy="182880"/>
          </a:xfrm>
        </p:spPr>
        <p:txBody>
          <a:bodyPr/>
          <a:lstStyle>
            <a:lvl1pPr>
              <a:defRPr>
                <a:solidFill>
                  <a:schemeClr val="bg2"/>
                </a:solidFill>
              </a:defRPr>
            </a:lvl1pPr>
          </a:lstStyle>
          <a:p>
            <a:r>
              <a:rPr lang="de-DE" dirty="0">
                <a:solidFill>
                  <a:srgbClr val="FFFFFF"/>
                </a:solidFill>
              </a:rPr>
              <a:t>Group Name / DOC ID / Month XX, 2017</a:t>
            </a:r>
            <a:endParaRPr lang="en-US" dirty="0">
              <a:solidFill>
                <a:srgbClr val="FFFFFF"/>
              </a:solidFill>
            </a:endParaRP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Fast Start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3"/>
          <p:cNvSpPr>
            <a:spLocks noChangeArrowheads="1"/>
          </p:cNvSpPr>
          <p:nvPr userDrawn="1"/>
        </p:nvSpPr>
        <p:spPr bwMode="auto">
          <a:xfrm>
            <a:off x="10119784" y="6537326"/>
            <a:ext cx="1828800" cy="1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p>
            <a:pPr algn="r" defTabSz="914377">
              <a:buClr>
                <a:srgbClr val="000000"/>
              </a:buClr>
              <a:buSzPct val="100000"/>
              <a:buFont typeface="Times New Roman" charset="0"/>
              <a:buNone/>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sz="800" dirty="0">
                <a:solidFill>
                  <a:srgbClr val="000000"/>
                </a:solidFill>
              </a:rPr>
              <a:t>© 2017 IBM Corporation</a:t>
            </a:r>
          </a:p>
        </p:txBody>
      </p:sp>
      <p:cxnSp>
        <p:nvCxnSpPr>
          <p:cNvPr id="9" name="Straight Connector 8"/>
          <p:cNvCxnSpPr/>
          <p:nvPr userDrawn="1"/>
        </p:nvCxnSpPr>
        <p:spPr bwMode="auto">
          <a:xfrm>
            <a:off x="304800" y="6553200"/>
            <a:ext cx="115824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Line 2"/>
          <p:cNvSpPr>
            <a:spLocks noChangeShapeType="1"/>
          </p:cNvSpPr>
          <p:nvPr userDrawn="1"/>
        </p:nvSpPr>
        <p:spPr bwMode="auto">
          <a:xfrm>
            <a:off x="347136" y="563564"/>
            <a:ext cx="11459633"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defTabSz="914377"/>
            <a:endParaRPr lang="en-US" sz="1800" dirty="0">
              <a:solidFill>
                <a:srgbClr val="000000"/>
              </a:solidFill>
            </a:endParaRPr>
          </a:p>
        </p:txBody>
      </p:sp>
      <p:pic>
        <p:nvPicPr>
          <p:cNvPr id="11" name="Picture 107" descr="ibm_sp_lockup_western-0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23551" y="200027"/>
            <a:ext cx="1168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1837266" y="6571129"/>
            <a:ext cx="8324715" cy="215444"/>
          </a:xfrm>
          <a:prstGeom prst="rect">
            <a:avLst/>
          </a:prstGeom>
          <a:noFill/>
        </p:spPr>
        <p:txBody>
          <a:bodyPr wrap="none" rtlCol="0">
            <a:spAutoFit/>
          </a:bodyPr>
          <a:lstStyle/>
          <a:p>
            <a:pPr defTabSz="914377"/>
            <a:r>
              <a:rPr lang="en-US" sz="800" dirty="0">
                <a:solidFill>
                  <a:srgbClr val="000000"/>
                </a:solidFill>
              </a:rPr>
              <a:t>2018 Cloud GTM Coverage Model                                           December 28, 2017                                                                                                                               IBM Confidential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43841"/>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Group Name / DOC ID / Month XX, 2017</a:t>
            </a:r>
          </a:p>
        </p:txBody>
      </p:sp>
    </p:spTree>
    <p:extLst>
      <p:ext uri="{BB962C8B-B14F-4D97-AF65-F5344CB8AC3E}">
        <p14:creationId xmlns:p14="http://schemas.microsoft.com/office/powerpoint/2010/main" val="91815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939" r:id="rId32"/>
  </p:sldLayoutIdLst>
  <p:hf hdr="0" ftr="0" dt="0"/>
  <p:txStyles>
    <p:titleStyle>
      <a:lvl1pPr algn="l" defTabSz="609585" rtl="0" eaLnBrk="1" latinLnBrk="0" hangingPunct="1">
        <a:lnSpc>
          <a:spcPct val="90000"/>
        </a:lnSpc>
        <a:spcBef>
          <a:spcPct val="0"/>
        </a:spcBef>
        <a:buNone/>
        <a:defRPr sz="3200" b="0" i="0" kern="1200">
          <a:solidFill>
            <a:schemeClr val="bg2"/>
          </a:solidFill>
          <a:latin typeface="IBM Eliot Sans Regular" charset="0"/>
          <a:ea typeface="IBM Eliot Sans Regular" charset="0"/>
          <a:cs typeface="IBM Eliot Sans Regular" charset="0"/>
        </a:defRPr>
      </a:lvl1pPr>
    </p:titleStyle>
    <p:bodyStyle>
      <a:lvl1pPr marL="0" indent="0" algn="l" defTabSz="609585" rtl="0" eaLnBrk="1" latinLnBrk="0" hangingPunct="1">
        <a:lnSpc>
          <a:spcPct val="100000"/>
        </a:lnSpc>
        <a:spcBef>
          <a:spcPts val="1467"/>
        </a:spcBef>
        <a:buFont typeface="Arial"/>
        <a:buNone/>
        <a:defRPr sz="1867" b="0" i="0" kern="1200">
          <a:solidFill>
            <a:schemeClr val="bg2"/>
          </a:solidFill>
          <a:latin typeface="IBM Eliot Sans Regular" charset="0"/>
          <a:ea typeface="IBM Eliot Sans Regular" charset="0"/>
          <a:cs typeface="IBM Eliot Sans Regular"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4384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Group Name / DOC ID / Month XX, 2017</a:t>
            </a:r>
          </a:p>
        </p:txBody>
      </p:sp>
    </p:spTree>
    <p:extLst>
      <p:ext uri="{BB962C8B-B14F-4D97-AF65-F5344CB8AC3E}">
        <p14:creationId xmlns:p14="http://schemas.microsoft.com/office/powerpoint/2010/main" val="8044152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Lst>
  <p:hf hdr="0" ftr="0" dt="0"/>
  <p:txStyles>
    <p:titleStyle>
      <a:lvl1pPr algn="l" defTabSz="609570" rtl="0" eaLnBrk="1" latinLnBrk="0" hangingPunct="1">
        <a:lnSpc>
          <a:spcPct val="90000"/>
        </a:lnSpc>
        <a:spcBef>
          <a:spcPct val="0"/>
        </a:spcBef>
        <a:buNone/>
        <a:defRPr sz="3200" b="0" i="0" kern="1200">
          <a:solidFill>
            <a:schemeClr val="bg2"/>
          </a:solidFill>
          <a:latin typeface="IBM Eliot Sans Regular" charset="0"/>
          <a:ea typeface="IBM Eliot Sans Regular" charset="0"/>
          <a:cs typeface="IBM Eliot Sans Regular" charset="0"/>
        </a:defRPr>
      </a:lvl1pPr>
    </p:titleStyle>
    <p:bodyStyle>
      <a:lvl1pPr marL="0" indent="0" algn="l" defTabSz="609570" rtl="0" eaLnBrk="1" latinLnBrk="0" hangingPunct="1">
        <a:lnSpc>
          <a:spcPct val="100000"/>
        </a:lnSpc>
        <a:spcBef>
          <a:spcPts val="1467"/>
        </a:spcBef>
        <a:buFont typeface="Arial"/>
        <a:buNone/>
        <a:defRPr sz="1867" b="0" i="0" kern="1200">
          <a:solidFill>
            <a:schemeClr val="bg2"/>
          </a:solidFill>
          <a:latin typeface="IBM Eliot Sans Regular" charset="0"/>
          <a:ea typeface="IBM Eliot Sans Regular" charset="0"/>
          <a:cs typeface="IBM Eliot Sans Regular" charset="0"/>
        </a:defRPr>
      </a:lvl1pPr>
      <a:lvl2pPr marL="230706"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2pPr>
      <a:lvl3pPr marL="529140"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3pPr>
      <a:lvl4pPr marL="833926" indent="-22435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4pPr>
      <a:lvl5pPr marL="1070980"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18997368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www.idc.com/getdoc.jsp?containerId=US42014717&amp;pageType=PRINTFRIENDL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8.xml"/><Relationship Id="rId4"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1"/>
          </p:nvPr>
        </p:nvSpPr>
        <p:spPr>
          <a:xfrm>
            <a:off x="304800" y="6435307"/>
            <a:ext cx="8534400" cy="182880"/>
          </a:xfrm>
        </p:spPr>
        <p:txBody>
          <a:bodyPr/>
          <a:lstStyle/>
          <a:p>
            <a:r>
              <a:rPr lang="de-DE" dirty="0">
                <a:solidFill>
                  <a:srgbClr val="000000"/>
                </a:solidFill>
              </a:rPr>
              <a:t>IBM Cloud / © 2018 IBM Corporation</a:t>
            </a:r>
            <a:endParaRPr lang="en-US" dirty="0">
              <a:solidFill>
                <a:srgbClr val="000000"/>
              </a:solidFill>
            </a:endParaRPr>
          </a:p>
        </p:txBody>
      </p:sp>
      <p:sp>
        <p:nvSpPr>
          <p:cNvPr id="2" name="Title 1"/>
          <p:cNvSpPr>
            <a:spLocks noGrp="1"/>
          </p:cNvSpPr>
          <p:nvPr>
            <p:ph type="title" idx="4294967295"/>
          </p:nvPr>
        </p:nvSpPr>
        <p:spPr>
          <a:xfrm>
            <a:off x="504032" y="352990"/>
            <a:ext cx="11183938" cy="1141412"/>
          </a:xfrm>
        </p:spPr>
        <p:txBody>
          <a:bodyPr/>
          <a:lstStyle/>
          <a:p>
            <a:r>
              <a:rPr lang="en-US" dirty="0">
                <a:solidFill>
                  <a:srgbClr val="1BA3FF"/>
                </a:solidFill>
              </a:rPr>
              <a:t>Legal Disclaimer</a:t>
            </a:r>
            <a:br>
              <a:rPr lang="en-US" dirty="0">
                <a:solidFill>
                  <a:srgbClr val="1BA3FF"/>
                </a:solidFill>
              </a:rPr>
            </a:br>
            <a:endParaRPr lang="en-US" dirty="0">
              <a:solidFill>
                <a:srgbClr val="1BA3FF"/>
              </a:solidFill>
            </a:endParaRPr>
          </a:p>
        </p:txBody>
      </p:sp>
      <p:sp>
        <p:nvSpPr>
          <p:cNvPr id="5" name="Text Box 4"/>
          <p:cNvSpPr txBox="1">
            <a:spLocks noChangeArrowheads="1"/>
          </p:cNvSpPr>
          <p:nvPr/>
        </p:nvSpPr>
        <p:spPr bwMode="auto">
          <a:xfrm>
            <a:off x="304801" y="935133"/>
            <a:ext cx="11582400" cy="5671617"/>
          </a:xfrm>
          <a:prstGeom prst="rect">
            <a:avLst/>
          </a:prstGeom>
          <a:noFill/>
          <a:ln>
            <a:noFill/>
          </a:ln>
          <a:effectLst/>
          <a:extLst>
            <a:ext uri="{909E8E84-426E-40dd-AFC4-6F175D3DCCD1}"/>
            <a:ext uri="{91240B29-F687-4f45-9708-019B960494DF}"/>
            <a:ext uri="{AF507438-7753-43e0-B8FC-AC1667EBCBE1}"/>
          </a:extLst>
        </p:spPr>
        <p:txBody>
          <a:bodyPr wrap="square" lIns="0">
            <a:spAutoFit/>
          </a:bodyPr>
          <a:lstStyle>
            <a:lvl1pPr>
              <a:defRPr>
                <a:solidFill>
                  <a:schemeClr val="tx1"/>
                </a:solidFill>
                <a:latin typeface="Arial" charset="0"/>
                <a:ea typeface="ＭＳ Ｐゴシック" charset="0"/>
              </a:defRPr>
            </a:lvl1pPr>
            <a:lvl2pPr marL="233363" indent="-119063">
              <a:defRPr>
                <a:solidFill>
                  <a:schemeClr val="tx1"/>
                </a:solidFill>
                <a:latin typeface="Arial" charset="0"/>
                <a:ea typeface="ＭＳ Ｐゴシック" charset="0"/>
              </a:defRPr>
            </a:lvl2pPr>
            <a:lvl3pPr marL="1719263">
              <a:defRPr>
                <a:solidFill>
                  <a:schemeClr val="tx1"/>
                </a:solidFill>
                <a:latin typeface="Arial" charset="0"/>
                <a:ea typeface="ＭＳ Ｐゴシック" charset="0"/>
              </a:defRPr>
            </a:lvl3pPr>
            <a:lvl4pPr marL="1833563">
              <a:defRPr>
                <a:solidFill>
                  <a:schemeClr val="tx1"/>
                </a:solidFill>
                <a:latin typeface="Arial" charset="0"/>
                <a:ea typeface="ＭＳ Ｐゴシック" charset="0"/>
              </a:defRPr>
            </a:lvl4pPr>
            <a:lvl5pPr marL="1947863">
              <a:defRPr>
                <a:solidFill>
                  <a:schemeClr val="tx1"/>
                </a:solidFill>
                <a:latin typeface="Arial" charset="0"/>
                <a:ea typeface="ＭＳ Ｐゴシック" charset="0"/>
              </a:defRPr>
            </a:lvl5pPr>
            <a:lvl6pPr marL="2405063" fontAlgn="base">
              <a:spcBef>
                <a:spcPct val="0"/>
              </a:spcBef>
              <a:spcAft>
                <a:spcPct val="0"/>
              </a:spcAft>
              <a:defRPr>
                <a:solidFill>
                  <a:schemeClr val="tx1"/>
                </a:solidFill>
                <a:latin typeface="Arial" charset="0"/>
                <a:ea typeface="ＭＳ Ｐゴシック" charset="0"/>
              </a:defRPr>
            </a:lvl6pPr>
            <a:lvl7pPr marL="2862263" fontAlgn="base">
              <a:spcBef>
                <a:spcPct val="0"/>
              </a:spcBef>
              <a:spcAft>
                <a:spcPct val="0"/>
              </a:spcAft>
              <a:defRPr>
                <a:solidFill>
                  <a:schemeClr val="tx1"/>
                </a:solidFill>
                <a:latin typeface="Arial" charset="0"/>
                <a:ea typeface="ＭＳ Ｐゴシック" charset="0"/>
              </a:defRPr>
            </a:lvl7pPr>
            <a:lvl8pPr marL="3319463" fontAlgn="base">
              <a:spcBef>
                <a:spcPct val="0"/>
              </a:spcBef>
              <a:spcAft>
                <a:spcPct val="0"/>
              </a:spcAft>
              <a:defRPr>
                <a:solidFill>
                  <a:schemeClr val="tx1"/>
                </a:solidFill>
                <a:latin typeface="Arial" charset="0"/>
                <a:ea typeface="ＭＳ Ｐゴシック" charset="0"/>
              </a:defRPr>
            </a:lvl8pPr>
            <a:lvl9pPr marL="3776663" fontAlgn="base">
              <a:spcBef>
                <a:spcPct val="0"/>
              </a:spcBef>
              <a:spcAft>
                <a:spcPct val="0"/>
              </a:spcAft>
              <a:defRPr>
                <a:solidFill>
                  <a:schemeClr val="tx1"/>
                </a:solidFill>
                <a:latin typeface="Arial" charset="0"/>
                <a:ea typeface="ＭＳ Ｐゴシック" charset="0"/>
              </a:defRPr>
            </a:lvl9pPr>
          </a:lstStyle>
          <a:p>
            <a:pPr defTabSz="1219108">
              <a:defRPr/>
            </a:pPr>
            <a:endParaRPr lang="en-US" sz="1333" b="1" dirty="0">
              <a:solidFill>
                <a:schemeClr val="bg2"/>
              </a:solidFill>
            </a:endParaRPr>
          </a:p>
          <a:p>
            <a:pPr lvl="1" defTabSz="1219108">
              <a:buFontTx/>
              <a:buChar char="•"/>
              <a:defRPr/>
            </a:pPr>
            <a:r>
              <a:rPr lang="en-US" sz="1333" dirty="0">
                <a:solidFill>
                  <a:schemeClr val="bg2"/>
                </a:solidFill>
              </a:rPr>
              <a:t>© IBM Corporation 2018. All Rights Reserved.</a:t>
            </a:r>
          </a:p>
          <a:p>
            <a:pPr lvl="1" defTabSz="1219108">
              <a:buFontTx/>
              <a:buChar char="•"/>
              <a:defRPr/>
            </a:pPr>
            <a:endParaRPr lang="en-US" sz="1333" dirty="0">
              <a:solidFill>
                <a:schemeClr val="bg2"/>
              </a:solidFill>
            </a:endParaRPr>
          </a:p>
          <a:p>
            <a:pPr lvl="1" defTabSz="1219108">
              <a:buFontTx/>
              <a:buChar char="•"/>
              <a:defRPr/>
            </a:pPr>
            <a:r>
              <a:rPr lang="en-US" sz="1333" dirty="0">
                <a:solidFill>
                  <a:schemeClr val="bg2"/>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a:t>
            </a:r>
            <a:r>
              <a:rPr lang="ja-JP" altLang="en-US" sz="1333" dirty="0">
                <a:solidFill>
                  <a:schemeClr val="bg2"/>
                </a:solidFill>
                <a:latin typeface="Arial"/>
              </a:rPr>
              <a:t>’</a:t>
            </a:r>
            <a:r>
              <a:rPr lang="en-US" sz="1333" dirty="0">
                <a:solidFill>
                  <a:schemeClr val="bg2"/>
                </a:solidFill>
              </a:rPr>
              <a:t>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lvl="1" defTabSz="1219108">
              <a:buFontTx/>
              <a:buChar char="•"/>
              <a:defRPr/>
            </a:pPr>
            <a:endParaRPr lang="en-US" sz="1333" dirty="0">
              <a:solidFill>
                <a:schemeClr val="bg2"/>
              </a:solidFill>
            </a:endParaRPr>
          </a:p>
          <a:p>
            <a:pPr lvl="1" defTabSz="1219108">
              <a:buFontTx/>
              <a:buChar char="•"/>
              <a:defRPr/>
            </a:pPr>
            <a:r>
              <a:rPr lang="en-US" sz="1333" dirty="0">
                <a:solidFill>
                  <a:schemeClr val="bg2"/>
                </a:solidFill>
              </a:rPr>
              <a:t>References in this presentation to IBM products, programs, or services do not imply that they will be available in all countries in which IBM operates. Product release dates and/or capabilities referenced in this presentation may change at any time at IBM</a:t>
            </a:r>
            <a:r>
              <a:rPr lang="ja-JP" altLang="en-US" sz="1333" dirty="0">
                <a:solidFill>
                  <a:schemeClr val="bg2"/>
                </a:solidFill>
                <a:latin typeface="Arial"/>
              </a:rPr>
              <a:t>’</a:t>
            </a:r>
            <a:r>
              <a:rPr lang="en-US" sz="1333" dirty="0">
                <a:solidFill>
                  <a:schemeClr val="bg2"/>
                </a:solidFill>
              </a:rPr>
              <a:t>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lvl="1" defTabSz="1219108">
              <a:buFontTx/>
              <a:buChar char="•"/>
              <a:defRPr/>
            </a:pPr>
            <a:endParaRPr lang="en-US" sz="1333" dirty="0">
              <a:solidFill>
                <a:schemeClr val="bg2"/>
              </a:solidFill>
            </a:endParaRPr>
          </a:p>
          <a:p>
            <a:pPr lvl="1" defTabSz="1219108">
              <a:buFontTx/>
              <a:buChar char="•"/>
              <a:defRPr/>
            </a:pPr>
            <a:r>
              <a:rPr lang="en-US" sz="1333" dirty="0">
                <a:solidFill>
                  <a:schemeClr val="bg2"/>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lvl="1" defTabSz="1219108">
              <a:buFontTx/>
              <a:buChar char="•"/>
              <a:defRPr/>
            </a:pPr>
            <a:endParaRPr lang="en-US" sz="1333" dirty="0">
              <a:solidFill>
                <a:schemeClr val="bg2"/>
              </a:solidFill>
            </a:endParaRPr>
          </a:p>
          <a:p>
            <a:pPr lvl="1" defTabSz="1219108">
              <a:buFontTx/>
              <a:buChar char="•"/>
              <a:defRPr/>
            </a:pPr>
            <a:r>
              <a:rPr lang="en-US" sz="1333" dirty="0">
                <a:solidFill>
                  <a:schemeClr val="bg2"/>
                </a:solidFill>
              </a:rPr>
              <a:t>All customer examples described are presented as illustrations of how those customers have used IBM products and the results they may have achieved.  Actual environmental costs and performance characteristics may vary by customer.</a:t>
            </a:r>
          </a:p>
          <a:p>
            <a:pPr lvl="1" defTabSz="1219108">
              <a:buFontTx/>
              <a:buChar char="•"/>
              <a:defRPr/>
            </a:pPr>
            <a:endParaRPr lang="en-US" sz="1333" dirty="0">
              <a:solidFill>
                <a:schemeClr val="bg2"/>
              </a:solidFill>
            </a:endParaRPr>
          </a:p>
          <a:p>
            <a:pPr lvl="1" defTabSz="1219108">
              <a:buFont typeface="Arial" charset="0"/>
              <a:buChar char="•"/>
              <a:defRPr/>
            </a:pPr>
            <a:r>
              <a:rPr lang="en-US" sz="1333" dirty="0">
                <a:solidFill>
                  <a:schemeClr val="bg2"/>
                </a:solidFill>
              </a:rPr>
              <a:t>All references to fictitious companies are used for illustration purposes only.</a:t>
            </a:r>
          </a:p>
          <a:p>
            <a:pPr lvl="1" defTabSz="1219108">
              <a:spcBef>
                <a:spcPct val="20000"/>
              </a:spcBef>
              <a:buFontTx/>
              <a:buChar char="•"/>
              <a:defRPr/>
            </a:pPr>
            <a:endParaRPr lang="en-US" sz="1333" dirty="0">
              <a:solidFill>
                <a:schemeClr val="bg2"/>
              </a:solidFill>
            </a:endParaRPr>
          </a:p>
          <a:p>
            <a:pPr lvl="1" defTabSz="1219108">
              <a:buFontTx/>
              <a:buChar char="•"/>
              <a:defRPr/>
            </a:pPr>
            <a:endParaRPr lang="en-US" sz="1333" dirty="0">
              <a:solidFill>
                <a:schemeClr val="bg2"/>
              </a:solidFill>
            </a:endParaRPr>
          </a:p>
        </p:txBody>
      </p:sp>
    </p:spTree>
    <p:extLst>
      <p:ext uri="{BB962C8B-B14F-4D97-AF65-F5344CB8AC3E}">
        <p14:creationId xmlns:p14="http://schemas.microsoft.com/office/powerpoint/2010/main" val="1170091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2"/>
          <p:cNvSpPr txBox="1">
            <a:spLocks/>
          </p:cNvSpPr>
          <p:nvPr/>
        </p:nvSpPr>
        <p:spPr>
          <a:xfrm>
            <a:off x="9805263" y="3463363"/>
            <a:ext cx="2386735" cy="3394637"/>
          </a:xfrm>
          <a:prstGeom prst="rect">
            <a:avLst/>
          </a:prstGeom>
          <a:solidFill>
            <a:srgbClr val="0064FF"/>
          </a:solidFill>
        </p:spPr>
        <p:txBody>
          <a:bodyPr vert="horz" lIns="304800" tIns="243840" rIns="304800" bIns="304800" rtlCol="0" anchor="t">
            <a:noAutofit/>
          </a:bodyPr>
          <a:lst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en-US" sz="1867">
                <a:solidFill>
                  <a:srgbClr val="FFFFFF"/>
                </a:solidFill>
                <a:latin typeface="IBM Plex Sans" panose="020B0503050000000000" pitchFamily="34" charset="77"/>
                <a:ea typeface="Arial" charset="0"/>
                <a:cs typeface="Arial" charset="0"/>
                <a:sym typeface="Arial"/>
              </a:rPr>
              <a:t> </a:t>
            </a:r>
            <a:endParaRPr lang="en-US" altLang="en-US" sz="1867" dirty="0">
              <a:solidFill>
                <a:srgbClr val="FFFFFF"/>
              </a:solidFill>
              <a:latin typeface="IBM Plex Sans" panose="020B0503050000000000" pitchFamily="34" charset="77"/>
              <a:ea typeface="Arial" charset="0"/>
              <a:cs typeface="Arial" charset="0"/>
              <a:sym typeface="Arial"/>
            </a:endParaRPr>
          </a:p>
        </p:txBody>
      </p:sp>
      <p:sp>
        <p:nvSpPr>
          <p:cNvPr id="207874" name="Content Placeholder 12"/>
          <p:cNvSpPr>
            <a:spLocks noGrp="1"/>
          </p:cNvSpPr>
          <p:nvPr>
            <p:ph sz="quarter" idx="15"/>
          </p:nvPr>
        </p:nvSpPr>
        <p:spPr>
          <a:xfrm>
            <a:off x="7361162" y="3446182"/>
            <a:ext cx="2444101" cy="3411817"/>
          </a:xfrm>
          <a:solidFill>
            <a:schemeClr val="accent3">
              <a:lumMod val="60000"/>
              <a:lumOff val="40000"/>
            </a:schemeClr>
          </a:solidFill>
        </p:spPr>
        <p:txBody>
          <a:bodyPr anchor="t"/>
          <a:lstStyle/>
          <a:p>
            <a:pPr>
              <a:spcBef>
                <a:spcPts val="0"/>
              </a:spcBef>
            </a:pPr>
            <a:r>
              <a:rPr lang="en-US" altLang="en-US">
                <a:latin typeface="IBM Plex Sans" panose="020B0503050000000000" pitchFamily="34" charset="77"/>
                <a:ea typeface="Arial" charset="0"/>
                <a:cs typeface="Arial" charset="0"/>
              </a:rPr>
              <a:t> </a:t>
            </a:r>
            <a:endParaRPr lang="en-US" altLang="en-US" dirty="0">
              <a:latin typeface="IBM Plex Sans" panose="020B0503050000000000" pitchFamily="34" charset="77"/>
              <a:ea typeface="Arial" charset="0"/>
              <a:cs typeface="Arial" charset="0"/>
            </a:endParaRPr>
          </a:p>
        </p:txBody>
      </p:sp>
      <p:sp>
        <p:nvSpPr>
          <p:cNvPr id="6" name="Content Placeholder 5"/>
          <p:cNvSpPr>
            <a:spLocks noGrp="1"/>
          </p:cNvSpPr>
          <p:nvPr>
            <p:ph sz="quarter" idx="16"/>
          </p:nvPr>
        </p:nvSpPr>
        <p:spPr>
          <a:xfrm>
            <a:off x="2417712" y="3446179"/>
            <a:ext cx="2527936" cy="3411820"/>
          </a:xfrm>
        </p:spPr>
        <p:txBody>
          <a:bodyPr/>
          <a:lstStyle/>
          <a:p>
            <a:r>
              <a:rPr lang="en-US" dirty="0">
                <a:latin typeface="IBM Plex Sans" panose="020B0503050000000000" pitchFamily="34" charset="77"/>
              </a:rPr>
              <a:t> </a:t>
            </a:r>
          </a:p>
        </p:txBody>
      </p:sp>
      <p:sp>
        <p:nvSpPr>
          <p:cNvPr id="7" name="Content Placeholder 6"/>
          <p:cNvSpPr>
            <a:spLocks noGrp="1"/>
          </p:cNvSpPr>
          <p:nvPr>
            <p:ph sz="quarter" idx="17"/>
          </p:nvPr>
        </p:nvSpPr>
        <p:spPr>
          <a:xfrm>
            <a:off x="4945649" y="3446182"/>
            <a:ext cx="2444100" cy="3411817"/>
          </a:xfrm>
        </p:spPr>
        <p:txBody>
          <a:bodyPr/>
          <a:lstStyle/>
          <a:p>
            <a:r>
              <a:rPr lang="en-US" dirty="0">
                <a:latin typeface="IBM Plex Sans" panose="020B0503050000000000" pitchFamily="34" charset="77"/>
              </a:rPr>
              <a:t> </a:t>
            </a:r>
          </a:p>
        </p:txBody>
      </p:sp>
      <p:sp>
        <p:nvSpPr>
          <p:cNvPr id="9" name="Content Placeholder 8"/>
          <p:cNvSpPr>
            <a:spLocks noGrp="1"/>
          </p:cNvSpPr>
          <p:nvPr>
            <p:ph sz="quarter" idx="18"/>
          </p:nvPr>
        </p:nvSpPr>
        <p:spPr>
          <a:xfrm>
            <a:off x="1" y="3446179"/>
            <a:ext cx="2429479" cy="3411821"/>
          </a:xfrm>
        </p:spPr>
        <p:txBody>
          <a:bodyPr/>
          <a:lstStyle/>
          <a:p>
            <a:r>
              <a:rPr lang="en-US" dirty="0">
                <a:latin typeface="IBM Plex Sans" panose="020B0503050000000000" pitchFamily="34" charset="77"/>
              </a:rPr>
              <a:t> </a:t>
            </a:r>
          </a:p>
        </p:txBody>
      </p:sp>
      <p:sp>
        <p:nvSpPr>
          <p:cNvPr id="2" name="Title 1"/>
          <p:cNvSpPr>
            <a:spLocks noGrp="1"/>
          </p:cNvSpPr>
          <p:nvPr>
            <p:ph type="title"/>
          </p:nvPr>
        </p:nvSpPr>
        <p:spPr>
          <a:xfrm>
            <a:off x="205097" y="176077"/>
            <a:ext cx="7448876" cy="1434108"/>
          </a:xfrm>
        </p:spPr>
        <p:txBody>
          <a:bodyPr/>
          <a:lstStyle/>
          <a:p>
            <a:pPr>
              <a:spcBef>
                <a:spcPts val="0"/>
              </a:spcBef>
            </a:pPr>
            <a:r>
              <a:rPr lang="en-US" sz="2800" dirty="0">
                <a:latin typeface="IBM Plex Sans" panose="020B0503050000000000" pitchFamily="34" charset="77"/>
                <a:ea typeface="Arial" charset="0"/>
                <a:cs typeface="Arial" charset="0"/>
                <a:sym typeface="Helvetica Neue"/>
              </a:rPr>
              <a:t>Widest selection of compute options for any workload, across global infrastructure </a:t>
            </a:r>
          </a:p>
        </p:txBody>
      </p:sp>
      <p:sp>
        <p:nvSpPr>
          <p:cNvPr id="23" name="Content Placeholder 12"/>
          <p:cNvSpPr txBox="1">
            <a:spLocks/>
          </p:cNvSpPr>
          <p:nvPr/>
        </p:nvSpPr>
        <p:spPr bwMode="auto">
          <a:xfrm>
            <a:off x="10041955" y="5219222"/>
            <a:ext cx="1735667" cy="153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err="1">
                <a:solidFill>
                  <a:srgbClr val="FFFFFF"/>
                </a:solidFill>
                <a:latin typeface="IBM Plex Sans" panose="020B0503050000000000" pitchFamily="34" charset="77"/>
                <a:ea typeface="Arial" charset="0"/>
                <a:cs typeface="Arial" charset="0"/>
                <a:sym typeface="Arial"/>
              </a:rPr>
              <a:t>Serverless</a:t>
            </a: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speed with </a:t>
            </a:r>
            <a:r>
              <a:rPr lang="en-US" altLang="en-US" sz="1333" kern="0" dirty="0" err="1">
                <a:solidFill>
                  <a:srgbClr val="FFFFFF"/>
                </a:solidFill>
                <a:latin typeface="IBM Plex Sans" panose="020B0503050000000000" pitchFamily="34" charset="77"/>
                <a:ea typeface="Arial" charset="0"/>
                <a:cs typeface="Arial" charset="0"/>
                <a:sym typeface="Arial"/>
              </a:rPr>
              <a:t>serverless</a:t>
            </a:r>
            <a:r>
              <a:rPr lang="en-US" altLang="en-US" sz="1333" kern="0" dirty="0">
                <a:solidFill>
                  <a:srgbClr val="FFFFFF"/>
                </a:solidFill>
                <a:latin typeface="IBM Plex Sans" panose="020B0503050000000000" pitchFamily="34" charset="77"/>
                <a:ea typeface="Arial" charset="0"/>
                <a:cs typeface="Arial" charset="0"/>
                <a:sym typeface="Arial"/>
              </a:rPr>
              <a:t> apps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25" name="Content Placeholder 12"/>
          <p:cNvSpPr txBox="1">
            <a:spLocks/>
          </p:cNvSpPr>
          <p:nvPr/>
        </p:nvSpPr>
        <p:spPr bwMode="auto">
          <a:xfrm>
            <a:off x="5209873" y="5219222"/>
            <a:ext cx="1735667" cy="153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Containers</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portability</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26" name="Content Placeholder 12"/>
          <p:cNvSpPr txBox="1">
            <a:spLocks/>
          </p:cNvSpPr>
          <p:nvPr/>
        </p:nvSpPr>
        <p:spPr bwMode="auto">
          <a:xfrm>
            <a:off x="2723975" y="5177655"/>
            <a:ext cx="1735667" cy="153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Virtual  Server</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Leverage existing languages and tools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30" name="Shape 1187"/>
          <p:cNvSpPr/>
          <p:nvPr/>
        </p:nvSpPr>
        <p:spPr>
          <a:xfrm>
            <a:off x="8384090" y="2494583"/>
            <a:ext cx="2232984"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DEVELOPMENT SPEED</a:t>
            </a:r>
          </a:p>
        </p:txBody>
      </p:sp>
      <p:sp>
        <p:nvSpPr>
          <p:cNvPr id="32" name="Shape 1187"/>
          <p:cNvSpPr/>
          <p:nvPr/>
        </p:nvSpPr>
        <p:spPr>
          <a:xfrm>
            <a:off x="5220475" y="2480604"/>
            <a:ext cx="1417055" cy="29751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PORTABILITY</a:t>
            </a:r>
          </a:p>
        </p:txBody>
      </p:sp>
      <p:sp>
        <p:nvSpPr>
          <p:cNvPr id="33" name="Shape 1187"/>
          <p:cNvSpPr/>
          <p:nvPr/>
        </p:nvSpPr>
        <p:spPr>
          <a:xfrm>
            <a:off x="1015185" y="2371472"/>
            <a:ext cx="2525104" cy="543739"/>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PERFORMANCE &amp; CONTROL</a:t>
            </a:r>
          </a:p>
        </p:txBody>
      </p:sp>
      <p:pic>
        <p:nvPicPr>
          <p:cNvPr id="3" name="Picture 2" descr="openwhi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763" y="4053410"/>
            <a:ext cx="1189367" cy="771481"/>
          </a:xfrm>
          <a:prstGeom prst="rect">
            <a:avLst/>
          </a:prstGeom>
        </p:spPr>
      </p:pic>
      <p:pic>
        <p:nvPicPr>
          <p:cNvPr id="4" name="Picture 3" descr="virtu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310" y="3961351"/>
            <a:ext cx="844997" cy="846795"/>
          </a:xfrm>
          <a:prstGeom prst="rect">
            <a:avLst/>
          </a:prstGeom>
          <a:solidFill>
            <a:schemeClr val="accent2"/>
          </a:solidFill>
        </p:spPr>
      </p:pic>
      <p:pic>
        <p:nvPicPr>
          <p:cNvPr id="5" name="Picture 4" descr="contain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7741" y="3955008"/>
            <a:ext cx="1139932" cy="998728"/>
          </a:xfrm>
          <a:prstGeom prst="rect">
            <a:avLst/>
          </a:prstGeom>
        </p:spPr>
      </p:pic>
      <p:sp>
        <p:nvSpPr>
          <p:cNvPr id="31" name="Content Placeholder 12"/>
          <p:cNvSpPr txBox="1">
            <a:spLocks/>
          </p:cNvSpPr>
          <p:nvPr/>
        </p:nvSpPr>
        <p:spPr bwMode="auto">
          <a:xfrm>
            <a:off x="300011" y="5170261"/>
            <a:ext cx="1735667" cy="153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Bare Metal</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performance and control</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pic>
        <p:nvPicPr>
          <p:cNvPr id="34" name="Picture 33" descr="perform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98" y="3935951"/>
            <a:ext cx="1111292" cy="842967"/>
          </a:xfrm>
          <a:prstGeom prst="rect">
            <a:avLst/>
          </a:prstGeom>
        </p:spPr>
      </p:pic>
      <p:sp>
        <p:nvSpPr>
          <p:cNvPr id="35" name="Content Placeholder 12"/>
          <p:cNvSpPr txBox="1">
            <a:spLocks/>
          </p:cNvSpPr>
          <p:nvPr/>
        </p:nvSpPr>
        <p:spPr bwMode="auto">
          <a:xfrm>
            <a:off x="7653973" y="5219222"/>
            <a:ext cx="1735667" cy="153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Platform as a Service</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Extensive runtime options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pic>
        <p:nvPicPr>
          <p:cNvPr id="36" name="Picture 35" descr="cloud-foundr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755" y="3732705"/>
            <a:ext cx="1173860" cy="1175991"/>
          </a:xfrm>
          <a:prstGeom prst="rect">
            <a:avLst/>
          </a:prstGeom>
        </p:spPr>
      </p:pic>
      <p:cxnSp>
        <p:nvCxnSpPr>
          <p:cNvPr id="8" name="Straight Arrow Connector 7"/>
          <p:cNvCxnSpPr/>
          <p:nvPr/>
        </p:nvCxnSpPr>
        <p:spPr>
          <a:xfrm>
            <a:off x="6091866" y="2915209"/>
            <a:ext cx="5203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7307" y="2915209"/>
            <a:ext cx="5484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ooter Placeholder 1">
            <a:extLst>
              <a:ext uri="{FF2B5EF4-FFF2-40B4-BE49-F238E27FC236}">
                <a16:creationId xmlns:a16="http://schemas.microsoft.com/office/drawing/2014/main" id="{5B770832-1A58-0944-AA21-9A493D37DA5F}"/>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rgbClr val="FFFFFF"/>
                </a:solidFill>
                <a:latin typeface="IBM Plex Sans" panose="020B0503050000000000" pitchFamily="34" charset="77"/>
              </a:rPr>
              <a:t>IBM Cloud / © 2018 IBM Corporation</a:t>
            </a:r>
            <a:endParaRPr lang="en-US" dirty="0">
              <a:solidFill>
                <a:srgbClr val="FFFFFF"/>
              </a:solidFill>
              <a:latin typeface="IBM Plex Sans" panose="020B0503050000000000" pitchFamily="34" charset="77"/>
            </a:endParaRPr>
          </a:p>
        </p:txBody>
      </p:sp>
      <p:sp>
        <p:nvSpPr>
          <p:cNvPr id="29"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10</a:t>
            </a:r>
          </a:p>
        </p:txBody>
      </p:sp>
    </p:spTree>
    <p:extLst>
      <p:ext uri="{BB962C8B-B14F-4D97-AF65-F5344CB8AC3E}">
        <p14:creationId xmlns:p14="http://schemas.microsoft.com/office/powerpoint/2010/main" val="139830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9145251" y="3786209"/>
            <a:ext cx="3050720"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Core operational services including logging, monitoring, security</a:t>
            </a:r>
          </a:p>
          <a:p>
            <a:pPr marL="146300" indent="-146300">
              <a:buFont typeface="Arial" charset="0"/>
              <a:buChar char="•"/>
            </a:pPr>
            <a:r>
              <a:rPr lang="en-US" sz="1600" dirty="0">
                <a:latin typeface="IBM Plex Sans" charset="0"/>
                <a:ea typeface="IBM Plex Sans" charset="0"/>
                <a:cs typeface="IBM Plex Sans" charset="0"/>
              </a:rPr>
              <a:t>Flexibility to integrate with existing tools and processes</a:t>
            </a:r>
          </a:p>
        </p:txBody>
      </p:sp>
      <p:sp>
        <p:nvSpPr>
          <p:cNvPr id="5" name="Content Placeholder 4"/>
          <p:cNvSpPr>
            <a:spLocks noGrp="1"/>
          </p:cNvSpPr>
          <p:nvPr>
            <p:ph sz="quarter" idx="16"/>
          </p:nvPr>
        </p:nvSpPr>
        <p:spPr>
          <a:xfrm>
            <a:off x="3049156" y="3786208"/>
            <a:ext cx="3050720"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Integration capabilities to unlock and connect</a:t>
            </a:r>
          </a:p>
          <a:p>
            <a:pPr marL="146300" indent="-146300">
              <a:buFont typeface="Arial" charset="0"/>
              <a:buChar char="•"/>
            </a:pPr>
            <a:r>
              <a:rPr lang="en-US" sz="1600" dirty="0">
                <a:latin typeface="IBM Plex Sans" charset="0"/>
                <a:ea typeface="IBM Plex Sans" charset="0"/>
                <a:cs typeface="IBM Plex Sans" charset="0"/>
              </a:rPr>
              <a:t>Secure access to </a:t>
            </a:r>
            <a:br>
              <a:rPr lang="en-US" sz="1600" dirty="0">
                <a:latin typeface="IBM Plex Sans" charset="0"/>
                <a:ea typeface="IBM Plex Sans" charset="0"/>
                <a:cs typeface="IBM Plex Sans" charset="0"/>
              </a:rPr>
            </a:br>
            <a:r>
              <a:rPr lang="en-US" sz="1600" dirty="0">
                <a:latin typeface="IBM Plex Sans" charset="0"/>
                <a:ea typeface="IBM Plex Sans" charset="0"/>
                <a:cs typeface="IBM Plex Sans" charset="0"/>
              </a:rPr>
              <a:t>public cloud services (AI, </a:t>
            </a:r>
            <a:r>
              <a:rPr lang="en-US" sz="1600" dirty="0" err="1">
                <a:latin typeface="IBM Plex Sans" charset="0"/>
                <a:ea typeface="IBM Plex Sans" charset="0"/>
                <a:cs typeface="IBM Plex Sans" charset="0"/>
              </a:rPr>
              <a:t>Blockchain</a:t>
            </a:r>
            <a:r>
              <a:rPr lang="en-US" sz="1600" dirty="0">
                <a:latin typeface="IBM Plex Sans" charset="0"/>
                <a:ea typeface="IBM Plex Sans" charset="0"/>
                <a:cs typeface="IBM Plex Sans" charset="0"/>
              </a:rPr>
              <a:t>)</a:t>
            </a:r>
          </a:p>
          <a:p>
            <a:pPr marL="146300" indent="-146300">
              <a:buFont typeface="Arial" charset="0"/>
              <a:buChar char="•"/>
            </a:pPr>
            <a:r>
              <a:rPr lang="en-US" sz="1600" dirty="0">
                <a:latin typeface="IBM Plex Sans" charset="0"/>
                <a:ea typeface="IBM Plex Sans" charset="0"/>
                <a:cs typeface="IBM Plex Sans" charset="0"/>
              </a:rPr>
              <a:t>Consistent experience across private/public</a:t>
            </a:r>
          </a:p>
        </p:txBody>
      </p:sp>
      <p:sp>
        <p:nvSpPr>
          <p:cNvPr id="6" name="Content Placeholder 5"/>
          <p:cNvSpPr>
            <a:spLocks noGrp="1"/>
          </p:cNvSpPr>
          <p:nvPr>
            <p:ph sz="quarter" idx="17"/>
          </p:nvPr>
        </p:nvSpPr>
        <p:spPr>
          <a:xfrm>
            <a:off x="6097255" y="3786209"/>
            <a:ext cx="3050716"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Containerized versions of IBM Middleware </a:t>
            </a:r>
          </a:p>
          <a:p>
            <a:pPr marL="146300" indent="-146300">
              <a:buFont typeface="Arial" charset="0"/>
              <a:buChar char="•"/>
            </a:pPr>
            <a:r>
              <a:rPr lang="en-US" sz="1600" dirty="0">
                <a:latin typeface="IBM Plex Sans" charset="0"/>
                <a:ea typeface="IBM Plex Sans" charset="0"/>
                <a:cs typeface="IBM Plex Sans" charset="0"/>
              </a:rPr>
              <a:t>Prescriptive guidance to optimize workloads</a:t>
            </a:r>
          </a:p>
          <a:p>
            <a:pPr marL="146300" indent="-146300">
              <a:buFont typeface="Arial" charset="0"/>
              <a:buChar char="•"/>
            </a:pPr>
            <a:r>
              <a:rPr lang="en-US" sz="1600" dirty="0">
                <a:latin typeface="IBM Plex Sans" charset="0"/>
                <a:ea typeface="IBM Plex Sans" charset="0"/>
                <a:cs typeface="IBM Plex Sans" charset="0"/>
              </a:rPr>
              <a:t>Work with existing apps, data, skills, infrastructure </a:t>
            </a:r>
          </a:p>
        </p:txBody>
      </p:sp>
      <p:sp>
        <p:nvSpPr>
          <p:cNvPr id="7" name="Content Placeholder 6"/>
          <p:cNvSpPr>
            <a:spLocks noGrp="1"/>
          </p:cNvSpPr>
          <p:nvPr>
            <p:ph sz="quarter" idx="18"/>
          </p:nvPr>
        </p:nvSpPr>
        <p:spPr>
          <a:xfrm>
            <a:off x="1259" y="3786209"/>
            <a:ext cx="3050720" cy="3070880"/>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Open Kubernetes-based container platform</a:t>
            </a:r>
          </a:p>
          <a:p>
            <a:pPr marL="146300" indent="-146300">
              <a:buFont typeface="Arial" charset="0"/>
              <a:buChar char="•"/>
            </a:pPr>
            <a:r>
              <a:rPr lang="en-US" sz="1600" dirty="0">
                <a:latin typeface="IBM Plex Sans" charset="0"/>
                <a:ea typeface="IBM Plex Sans" charset="0"/>
                <a:cs typeface="IBM Plex Sans" charset="0"/>
              </a:rPr>
              <a:t>Cloud Foundry for app dev and deployment</a:t>
            </a:r>
          </a:p>
          <a:p>
            <a:pPr marL="146300" indent="-146300">
              <a:buFont typeface="Arial" charset="0"/>
              <a:buChar char="•"/>
            </a:pPr>
            <a:r>
              <a:rPr lang="en-US" sz="1600" dirty="0">
                <a:latin typeface="IBM Plex Sans" charset="0"/>
                <a:ea typeface="IBM Plex Sans" charset="0"/>
                <a:cs typeface="IBM Plex Sans" charset="0"/>
              </a:rPr>
              <a:t>DevOps toolchain integration</a:t>
            </a:r>
          </a:p>
        </p:txBody>
      </p:sp>
      <p:grpSp>
        <p:nvGrpSpPr>
          <p:cNvPr id="18" name="Group 17"/>
          <p:cNvGrpSpPr/>
          <p:nvPr/>
        </p:nvGrpSpPr>
        <p:grpSpPr>
          <a:xfrm>
            <a:off x="1259" y="2067543"/>
            <a:ext cx="3050712" cy="176784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bg1"/>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Rapid Innovation</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3049212" y="2067543"/>
            <a:ext cx="3050712" cy="1767840"/>
            <a:chOff x="2285983" y="1769036"/>
            <a:chExt cx="2286000" cy="1279524"/>
          </a:xfrm>
        </p:grpSpPr>
        <p:sp>
          <p:nvSpPr>
            <p:cNvPr id="11" name="Content Placeholder 4"/>
            <p:cNvSpPr txBox="1">
              <a:spLocks/>
            </p:cNvSpPr>
            <p:nvPr/>
          </p:nvSpPr>
          <p:spPr>
            <a:xfrm>
              <a:off x="2285983" y="1769036"/>
              <a:ext cx="2286000" cy="1279524"/>
            </a:xfrm>
            <a:prstGeom prst="rect">
              <a:avLst/>
            </a:prstGeom>
            <a:solidFill>
              <a:schemeClr val="accent3"/>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Hybrid Integration</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p:spPr>
        </p:pic>
      </p:grpSp>
      <p:grpSp>
        <p:nvGrpSpPr>
          <p:cNvPr id="20" name="Group 19"/>
          <p:cNvGrpSpPr/>
          <p:nvPr/>
        </p:nvGrpSpPr>
        <p:grpSpPr>
          <a:xfrm>
            <a:off x="6097238" y="2067543"/>
            <a:ext cx="3050708" cy="1767840"/>
            <a:chOff x="4572001" y="1769036"/>
            <a:chExt cx="2285997" cy="1279524"/>
          </a:xfrm>
        </p:grpSpPr>
        <p:sp>
          <p:nvSpPr>
            <p:cNvPr id="12" name="Content Placeholder 5"/>
            <p:cNvSpPr txBox="1">
              <a:spLocks/>
            </p:cNvSpPr>
            <p:nvPr/>
          </p:nvSpPr>
          <p:spPr>
            <a:xfrm>
              <a:off x="4572001" y="1769036"/>
              <a:ext cx="2285997" cy="1279524"/>
            </a:xfrm>
            <a:prstGeom prst="rect">
              <a:avLst/>
            </a:prstGeom>
            <a:solidFill>
              <a:schemeClr val="accent2"/>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Investment Leverage</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p:spPr>
        </p:pic>
      </p:grpSp>
      <p:grpSp>
        <p:nvGrpSpPr>
          <p:cNvPr id="21" name="Group 20"/>
          <p:cNvGrpSpPr/>
          <p:nvPr/>
        </p:nvGrpSpPr>
        <p:grpSpPr>
          <a:xfrm>
            <a:off x="9145135" y="2067543"/>
            <a:ext cx="3050712" cy="1767840"/>
            <a:chOff x="6857966" y="1769036"/>
            <a:chExt cx="2286000" cy="1279524"/>
          </a:xfrm>
        </p:grpSpPr>
        <p:sp>
          <p:nvSpPr>
            <p:cNvPr id="10" name="Content Placeholder 3"/>
            <p:cNvSpPr txBox="1">
              <a:spLocks/>
            </p:cNvSpPr>
            <p:nvPr/>
          </p:nvSpPr>
          <p:spPr>
            <a:xfrm>
              <a:off x="6857966" y="1769036"/>
              <a:ext cx="2286000" cy="1279524"/>
            </a:xfrm>
            <a:prstGeom prst="rect">
              <a:avLst/>
            </a:prstGeom>
            <a:solidFill>
              <a:schemeClr val="accent1"/>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Management &amp; Compliance</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p:spPr>
        </p:pic>
      </p:grpSp>
      <p:sp>
        <p:nvSpPr>
          <p:cNvPr id="22" name="Title 1"/>
          <p:cNvSpPr>
            <a:spLocks noGrp="1"/>
          </p:cNvSpPr>
          <p:nvPr>
            <p:ph type="title"/>
          </p:nvPr>
        </p:nvSpPr>
        <p:spPr>
          <a:xfrm>
            <a:off x="205097" y="176077"/>
            <a:ext cx="5281303" cy="1434108"/>
          </a:xfrm>
        </p:spPr>
        <p:txBody>
          <a:bodyPr/>
          <a:lstStyle/>
          <a:p>
            <a:pPr>
              <a:spcBef>
                <a:spcPts val="0"/>
              </a:spcBef>
            </a:pPr>
            <a:r>
              <a:rPr lang="en-US" sz="2800" dirty="0">
                <a:latin typeface="IBM Plex Sans" panose="020B0503050000000000" pitchFamily="34" charset="77"/>
                <a:ea typeface="Arial" charset="0"/>
                <a:cs typeface="Arial" charset="0"/>
                <a:sym typeface="Helvetica Neue"/>
              </a:rPr>
              <a:t>IBM Cloud Private brings cloud native to the enterprise</a:t>
            </a:r>
          </a:p>
        </p:txBody>
      </p:sp>
      <p:sp>
        <p:nvSpPr>
          <p:cNvPr id="24"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FFFFFF"/>
                </a:solidFill>
                <a:latin typeface="IBM Plex Sans" charset="0"/>
                <a:ea typeface="IBM Plex Sans" charset="0"/>
                <a:cs typeface="IBM Plex Sans" charset="0"/>
              </a:rPr>
              <a:t>IBM Cloud / © 2018 IBM Corporation</a:t>
            </a:r>
            <a:endParaRPr lang="en-US" sz="800" dirty="0">
              <a:solidFill>
                <a:srgbClr val="FFFFFF"/>
              </a:solidFill>
              <a:latin typeface="IBM Plex Sans" charset="0"/>
              <a:ea typeface="IBM Plex Sans" charset="0"/>
              <a:cs typeface="IBM Plex Sans" charset="0"/>
            </a:endParaRPr>
          </a:p>
        </p:txBody>
      </p:sp>
      <p:sp>
        <p:nvSpPr>
          <p:cNvPr id="25"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11</a:t>
            </a:r>
          </a:p>
        </p:txBody>
      </p:sp>
    </p:spTree>
    <p:extLst>
      <p:ext uri="{BB962C8B-B14F-4D97-AF65-F5344CB8AC3E}">
        <p14:creationId xmlns:p14="http://schemas.microsoft.com/office/powerpoint/2010/main" val="107939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6"/>
          <p:cNvSpPr txBox="1">
            <a:spLocks/>
          </p:cNvSpPr>
          <p:nvPr/>
        </p:nvSpPr>
        <p:spPr>
          <a:xfrm>
            <a:off x="6079836" y="0"/>
            <a:ext cx="2747229" cy="3429000"/>
          </a:xfrm>
          <a:prstGeom prst="rect">
            <a:avLst/>
          </a:prstGeom>
          <a:solidFill>
            <a:schemeClr val="tx2"/>
          </a:solidFill>
        </p:spPr>
        <p:txBody>
          <a:bodyPr vert="horz" lIns="304800" tIns="256032" rIns="304800" bIns="3048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2133" dirty="0">
              <a:latin typeface="IBM Plex Sans" panose="020B0503050000000000" pitchFamily="34" charset="77"/>
            </a:endParaRPr>
          </a:p>
        </p:txBody>
      </p:sp>
      <p:sp>
        <p:nvSpPr>
          <p:cNvPr id="4" name="Text Placeholder 2"/>
          <p:cNvSpPr txBox="1">
            <a:spLocks/>
          </p:cNvSpPr>
          <p:nvPr/>
        </p:nvSpPr>
        <p:spPr>
          <a:xfrm>
            <a:off x="310913" y="422253"/>
            <a:ext cx="2888948" cy="4769623"/>
          </a:xfrm>
          <a:prstGeom prst="rect">
            <a:avLst/>
          </a:prstGeom>
        </p:spPr>
        <p:txBody>
          <a:bodyPr vert="horz" wrap="square" lIns="91440" tIns="45720" rIns="91440" bIns="45720" rtlCol="0" anchor="ctr">
            <a:noAutofit/>
          </a:bodyPr>
          <a:lstStyle>
            <a:defPPr>
              <a:defRPr lang="en-US"/>
            </a:defPPr>
            <a:lvl1pPr marL="0" algn="l" defTabSz="914400" rtl="0" eaLnBrk="1" latinLnBrk="0" hangingPunct="1">
              <a:defRPr sz="800" b="0" i="0" kern="1200" baseline="0">
                <a:solidFill>
                  <a:schemeClr val="tx1"/>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fontAlgn="t">
              <a:spcBef>
                <a:spcPts val="1333"/>
              </a:spcBef>
            </a:pPr>
            <a:r>
              <a:rPr lang="en-US" sz="3200" dirty="0">
                <a:solidFill>
                  <a:schemeClr val="bg2"/>
                </a:solidFill>
                <a:latin typeface="IBM Plex Sans" panose="020B0503050000000000" pitchFamily="34" charset="77"/>
              </a:rPr>
              <a:t>Many clients are choosing a hybrid model to address evolving needs</a:t>
            </a:r>
          </a:p>
        </p:txBody>
      </p:sp>
      <p:sp>
        <p:nvSpPr>
          <p:cNvPr id="5" name="Rectangle 4"/>
          <p:cNvSpPr/>
          <p:nvPr/>
        </p:nvSpPr>
        <p:spPr>
          <a:xfrm>
            <a:off x="3571812" y="3873251"/>
            <a:ext cx="2345845" cy="2116990"/>
          </a:xfrm>
          <a:prstGeom prst="rect">
            <a:avLst/>
          </a:prstGeom>
          <a:noFill/>
          <a:ln w="25400" cap="flat">
            <a:noFill/>
            <a:prstDash val="solid"/>
            <a:bevel/>
          </a:ln>
          <a:effectLst/>
        </p:spPr>
        <p:txBody>
          <a:bodyPr rot="0" spcFirstLastPara="1" vertOverflow="overflow" horzOverflow="overflow" vert="horz" wrap="square" lIns="0" tIns="0" rIns="0" bIns="0" numCol="1" spcCol="38100" rtlCol="0" anchor="t">
            <a:spAutoFit/>
          </a:bodyPr>
          <a:lstStyle/>
          <a:p>
            <a:pPr defTabSz="609585">
              <a:lnSpc>
                <a:spcPct val="107000"/>
              </a:lnSpc>
              <a:spcAft>
                <a:spcPts val="1067"/>
              </a:spcAft>
            </a:pPr>
            <a:r>
              <a:rPr lang="en-US" sz="1500" i="1" dirty="0">
                <a:solidFill>
                  <a:schemeClr val="bg2"/>
                </a:solidFill>
                <a:latin typeface="IBM Plex Sans" panose="020B0503050000000000" pitchFamily="34" charset="77"/>
                <a:cs typeface="Arial" panose="020B0604020202020204" pitchFamily="34" charset="0"/>
              </a:rPr>
              <a:t>“Running in a managed Kube environment allows us to focus on our new apps! IBM is a trusted partner as they bring resilient technologies to the regulated financial service industry.” </a:t>
            </a:r>
            <a:r>
              <a:rPr lang="mr-IN" sz="1500" i="1" dirty="0">
                <a:solidFill>
                  <a:schemeClr val="bg2"/>
                </a:solidFill>
                <a:latin typeface="IBM Plex Sans" panose="020B0503050000000000" pitchFamily="34" charset="77"/>
                <a:cs typeface="Arial" panose="020B0604020202020204" pitchFamily="34" charset="0"/>
              </a:rPr>
              <a:t>–</a:t>
            </a:r>
            <a:r>
              <a:rPr lang="en-US" sz="1500" i="1" dirty="0">
                <a:solidFill>
                  <a:schemeClr val="bg2"/>
                </a:solidFill>
                <a:latin typeface="IBM Plex Sans" panose="020B0503050000000000" pitchFamily="34" charset="77"/>
                <a:cs typeface="Arial" panose="020B0604020202020204" pitchFamily="34" charset="0"/>
              </a:rPr>
              <a:t> Bendigo Bank</a:t>
            </a:r>
          </a:p>
        </p:txBody>
      </p:sp>
      <p:sp>
        <p:nvSpPr>
          <p:cNvPr id="6" name="Shape 754"/>
          <p:cNvSpPr/>
          <p:nvPr/>
        </p:nvSpPr>
        <p:spPr>
          <a:xfrm rot="2700000">
            <a:off x="3369942" y="3513278"/>
            <a:ext cx="133125" cy="128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28" y="4172"/>
                </a:lnTo>
                <a:lnTo>
                  <a:pt x="3538" y="4172"/>
                </a:lnTo>
                <a:lnTo>
                  <a:pt x="3538" y="18062"/>
                </a:lnTo>
                <a:lnTo>
                  <a:pt x="0" y="21600"/>
                </a:lnTo>
                <a:close/>
              </a:path>
            </a:pathLst>
          </a:custGeom>
          <a:solidFill>
            <a:schemeClr val="accent1"/>
          </a:solidFill>
          <a:ln w="12700">
            <a:miter lim="400000"/>
          </a:ln>
        </p:spPr>
        <p:txBody>
          <a:bodyPr lIns="0" tIns="0" rIns="0" bIns="0" anchor="ctr"/>
          <a:lstStyle/>
          <a:p>
            <a:pPr algn="ctr">
              <a:defRPr sz="1200">
                <a:solidFill>
                  <a:srgbClr val="FFFFFF"/>
                </a:solidFill>
              </a:defRPr>
            </a:pPr>
            <a:endParaRPr sz="1600" kern="0">
              <a:solidFill>
                <a:schemeClr val="bg2"/>
              </a:solidFill>
              <a:latin typeface="IBM Plex Sans" panose="020B0503050000000000" pitchFamily="34" charset="77"/>
              <a:ea typeface="Arial" charset="0"/>
              <a:cs typeface="Arial" charset="0"/>
            </a:endParaRPr>
          </a:p>
        </p:txBody>
      </p:sp>
      <p:sp>
        <p:nvSpPr>
          <p:cNvPr id="7" name="Rectangle 6"/>
          <p:cNvSpPr/>
          <p:nvPr/>
        </p:nvSpPr>
        <p:spPr>
          <a:xfrm>
            <a:off x="9198227" y="3786272"/>
            <a:ext cx="2737100" cy="2308324"/>
          </a:xfrm>
          <a:prstGeom prst="rect">
            <a:avLst/>
          </a:prstGeom>
          <a:noFill/>
          <a:ln w="25400" cap="flat">
            <a:noFill/>
            <a:prstDash val="solid"/>
            <a:bevel/>
          </a:ln>
          <a:effectLst/>
        </p:spPr>
        <p:txBody>
          <a:bodyPr rot="0" spcFirstLastPara="1" vertOverflow="overflow" horzOverflow="overflow" vert="horz" wrap="square" lIns="0" tIns="0" rIns="0" bIns="0" numCol="1" spcCol="38100" rtlCol="0" anchor="t">
            <a:spAutoFit/>
          </a:bodyPr>
          <a:lstStyle/>
          <a:p>
            <a:pPr defTabSz="914377">
              <a:defRPr sz="1800"/>
            </a:pPr>
            <a:r>
              <a:rPr lang="en-US" sz="1500" i="1" kern="0" dirty="0">
                <a:solidFill>
                  <a:schemeClr val="bg2"/>
                </a:solidFill>
                <a:latin typeface="IBM Plex Sans" panose="020B0503050000000000" pitchFamily="34" charset="77"/>
                <a:ea typeface="Arial" charset="0"/>
                <a:cs typeface="Arial" charset="0"/>
                <a:sym typeface="IBM Plex Sans"/>
              </a:rPr>
              <a:t>“The global reach of the IBM Cloud, the operational consistency of VMware across on-premises and cloud environments and the ability to leverage HyTrust and Intel technology for additional security were important to us.”  Vimal Kapur, president, Honeywell Process Solutions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954" y="0"/>
            <a:ext cx="2741039" cy="3429000"/>
          </a:xfrm>
          <a:prstGeom prst="rect">
            <a:avLst/>
          </a:prstGeom>
        </p:spPr>
      </p:pic>
      <p:sp>
        <p:nvSpPr>
          <p:cNvPr id="9" name="TextBox 8"/>
          <p:cNvSpPr txBox="1"/>
          <p:nvPr/>
        </p:nvSpPr>
        <p:spPr>
          <a:xfrm>
            <a:off x="3571812" y="3475402"/>
            <a:ext cx="2528549" cy="369332"/>
          </a:xfrm>
          <a:prstGeom prst="rect">
            <a:avLst/>
          </a:prstGeom>
          <a:noFill/>
        </p:spPr>
        <p:txBody>
          <a:bodyPr wrap="square" rtlCol="0">
            <a:spAutoFit/>
          </a:bodyPr>
          <a:lstStyle/>
          <a:p>
            <a:pPr defTabSz="609585"/>
            <a:r>
              <a:rPr lang="en-US" b="1" dirty="0">
                <a:solidFill>
                  <a:schemeClr val="bg2"/>
                </a:solidFill>
                <a:latin typeface="IBM Plex Sans" panose="020B0503050000000000" pitchFamily="34" charset="77"/>
                <a:ea typeface="Arial" charset="0"/>
                <a:cs typeface="Arial" charset="0"/>
              </a:rPr>
              <a:t>Build Cloud Native</a:t>
            </a:r>
          </a:p>
        </p:txBody>
      </p:sp>
      <p:sp>
        <p:nvSpPr>
          <p:cNvPr id="10" name="Shape 754"/>
          <p:cNvSpPr/>
          <p:nvPr/>
        </p:nvSpPr>
        <p:spPr>
          <a:xfrm rot="2700000">
            <a:off x="9042587" y="3510998"/>
            <a:ext cx="133125" cy="128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28" y="4172"/>
                </a:lnTo>
                <a:lnTo>
                  <a:pt x="3538" y="4172"/>
                </a:lnTo>
                <a:lnTo>
                  <a:pt x="3538" y="18062"/>
                </a:lnTo>
                <a:lnTo>
                  <a:pt x="0" y="21600"/>
                </a:lnTo>
                <a:close/>
              </a:path>
            </a:pathLst>
          </a:custGeom>
          <a:solidFill>
            <a:schemeClr val="accent1"/>
          </a:solidFill>
          <a:ln w="12700">
            <a:miter lim="400000"/>
          </a:ln>
        </p:spPr>
        <p:txBody>
          <a:bodyPr lIns="0" tIns="0" rIns="0" bIns="0" anchor="ctr"/>
          <a:lstStyle/>
          <a:p>
            <a:pPr algn="ctr">
              <a:defRPr sz="1200">
                <a:solidFill>
                  <a:srgbClr val="FFFFFF"/>
                </a:solidFill>
              </a:defRPr>
            </a:pPr>
            <a:endParaRPr sz="1600" kern="0">
              <a:solidFill>
                <a:schemeClr val="bg2"/>
              </a:solidFill>
              <a:latin typeface="IBM Plex Sans" panose="020B0503050000000000" pitchFamily="34" charset="77"/>
              <a:ea typeface="Arial" charset="0"/>
              <a:cs typeface="Arial" charset="0"/>
            </a:endParaRPr>
          </a:p>
        </p:txBody>
      </p:sp>
      <p:sp>
        <p:nvSpPr>
          <p:cNvPr id="11" name="TextBox 10"/>
          <p:cNvSpPr txBox="1"/>
          <p:nvPr/>
        </p:nvSpPr>
        <p:spPr>
          <a:xfrm>
            <a:off x="9198227" y="3419552"/>
            <a:ext cx="2528549" cy="369332"/>
          </a:xfrm>
          <a:prstGeom prst="rect">
            <a:avLst/>
          </a:prstGeom>
          <a:noFill/>
        </p:spPr>
        <p:txBody>
          <a:bodyPr wrap="square" rtlCol="0">
            <a:spAutoFit/>
          </a:bodyPr>
          <a:lstStyle/>
          <a:p>
            <a:pPr defTabSz="609585"/>
            <a:r>
              <a:rPr lang="en-US" b="1" dirty="0">
                <a:solidFill>
                  <a:schemeClr val="bg2"/>
                </a:solidFill>
                <a:latin typeface="IBM Plex Sans" panose="020B0503050000000000" pitchFamily="34" charset="77"/>
                <a:ea typeface="Arial" charset="0"/>
                <a:cs typeface="Arial" charset="0"/>
              </a:rPr>
              <a:t>Lift &amp; Shift</a:t>
            </a:r>
          </a:p>
        </p:txBody>
      </p:sp>
      <p:sp>
        <p:nvSpPr>
          <p:cNvPr id="12" name="Shape 758"/>
          <p:cNvSpPr/>
          <p:nvPr/>
        </p:nvSpPr>
        <p:spPr>
          <a:xfrm rot="13500000">
            <a:off x="6215008" y="3136896"/>
            <a:ext cx="133125" cy="1284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428" y="4172"/>
                </a:lnTo>
                <a:lnTo>
                  <a:pt x="3538" y="4172"/>
                </a:lnTo>
                <a:lnTo>
                  <a:pt x="3538" y="18062"/>
                </a:lnTo>
                <a:lnTo>
                  <a:pt x="0" y="21600"/>
                </a:lnTo>
                <a:close/>
              </a:path>
            </a:pathLst>
          </a:custGeom>
          <a:solidFill>
            <a:schemeClr val="bg1"/>
          </a:solidFill>
          <a:ln w="12700">
            <a:miter lim="400000"/>
          </a:ln>
        </p:spPr>
        <p:txBody>
          <a:bodyPr lIns="0" tIns="0" rIns="0" bIns="0" anchor="ctr"/>
          <a:lstStyle/>
          <a:p>
            <a:pPr algn="ctr" defTabSz="609585">
              <a:defRPr sz="1200">
                <a:solidFill>
                  <a:srgbClr val="FFFFFF"/>
                </a:solidFill>
                <a:latin typeface="Arial"/>
                <a:ea typeface="Arial"/>
                <a:cs typeface="Arial"/>
                <a:sym typeface="Arial"/>
              </a:defRPr>
            </a:pPr>
            <a:endParaRPr sz="1600">
              <a:solidFill>
                <a:schemeClr val="bg2"/>
              </a:solidFill>
              <a:latin typeface="IBM Plex Sans" panose="020B0503050000000000" pitchFamily="34" charset="77"/>
              <a:ea typeface="Arial"/>
              <a:cs typeface="Arial"/>
              <a:sym typeface="Arial"/>
            </a:endParaRPr>
          </a:p>
        </p:txBody>
      </p:sp>
      <p:sp>
        <p:nvSpPr>
          <p:cNvPr id="13" name="TextBox 12"/>
          <p:cNvSpPr txBox="1"/>
          <p:nvPr/>
        </p:nvSpPr>
        <p:spPr>
          <a:xfrm>
            <a:off x="6405284" y="3053314"/>
            <a:ext cx="2528549" cy="369332"/>
          </a:xfrm>
          <a:prstGeom prst="rect">
            <a:avLst/>
          </a:prstGeom>
          <a:noFill/>
        </p:spPr>
        <p:txBody>
          <a:bodyPr wrap="square" rtlCol="0">
            <a:spAutoFit/>
          </a:bodyPr>
          <a:lstStyle/>
          <a:p>
            <a:pPr defTabSz="609585"/>
            <a:r>
              <a:rPr lang="en-US" b="1" dirty="0">
                <a:latin typeface="IBM Plex Sans" panose="020B0503050000000000" pitchFamily="34" charset="77"/>
                <a:ea typeface="Arial" charset="0"/>
                <a:cs typeface="Arial" charset="0"/>
              </a:rPr>
              <a:t>Modernize</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831" y="3422645"/>
            <a:ext cx="2741039" cy="3435355"/>
          </a:xfrm>
          <a:prstGeom prst="rect">
            <a:avLst/>
          </a:prstGeom>
        </p:spPr>
      </p:pic>
      <p:sp>
        <p:nvSpPr>
          <p:cNvPr id="15" name="Rectangle 14"/>
          <p:cNvSpPr/>
          <p:nvPr/>
        </p:nvSpPr>
        <p:spPr>
          <a:xfrm>
            <a:off x="6339637" y="807948"/>
            <a:ext cx="2354912" cy="2363980"/>
          </a:xfrm>
          <a:prstGeom prst="rect">
            <a:avLst/>
          </a:prstGeom>
          <a:noFill/>
          <a:ln w="25400" cap="flat">
            <a:noFill/>
            <a:prstDash val="solid"/>
            <a:bevel/>
          </a:ln>
          <a:effectLst/>
        </p:spPr>
        <p:txBody>
          <a:bodyPr rot="0" spcFirstLastPara="1" vertOverflow="overflow" horzOverflow="overflow" vert="horz" wrap="square" lIns="0" tIns="0" rIns="0" bIns="0" numCol="1" spcCol="38100" rtlCol="0" anchor="t">
            <a:spAutoFit/>
          </a:bodyPr>
          <a:lstStyle/>
          <a:p>
            <a:pPr defTabSz="609585">
              <a:lnSpc>
                <a:spcPct val="107000"/>
              </a:lnSpc>
              <a:spcAft>
                <a:spcPts val="1067"/>
              </a:spcAft>
            </a:pPr>
            <a:r>
              <a:rPr lang="en-US" sz="1500" b="1" dirty="0">
                <a:latin typeface="IBM Plex Sans Medium" panose="020B0503050000000000" pitchFamily="34" charset="77"/>
                <a:cs typeface="Arial" panose="020B0604020202020204" pitchFamily="34" charset="0"/>
              </a:rPr>
              <a:t>The world’s largest airline selected IBM to migrate, rewrite to cloud native, and manage its aa.com customer website, airport kiosks, customer mobile </a:t>
            </a:r>
            <a:br>
              <a:rPr lang="en-US" sz="1500" b="1" dirty="0">
                <a:latin typeface="IBM Plex Sans Medium" panose="020B0503050000000000" pitchFamily="34" charset="77"/>
                <a:cs typeface="Arial" panose="020B0604020202020204" pitchFamily="34" charset="0"/>
              </a:rPr>
            </a:br>
            <a:r>
              <a:rPr lang="en-US" sz="1500" b="1" dirty="0">
                <a:latin typeface="IBM Plex Sans Medium" panose="020B0503050000000000" pitchFamily="34" charset="77"/>
                <a:cs typeface="Arial" panose="020B0604020202020204" pitchFamily="34" charset="0"/>
              </a:rPr>
              <a:t>app, and other critical enterprise workloads to IBM Cloud</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9480" y="1"/>
            <a:ext cx="2870200" cy="3388556"/>
          </a:xfrm>
          <a:prstGeom prst="rect">
            <a:avLst/>
          </a:prstGeom>
        </p:spPr>
      </p:pic>
      <p:sp>
        <p:nvSpPr>
          <p:cNvPr id="17" name="Footer Placeholder 1">
            <a:extLst>
              <a:ext uri="{FF2B5EF4-FFF2-40B4-BE49-F238E27FC236}">
                <a16:creationId xmlns:a16="http://schemas.microsoft.com/office/drawing/2014/main" id="{3E3887CA-7A31-DD4C-A492-E3AE9B7CEE5F}"/>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tx1"/>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2"/>
                </a:solidFill>
                <a:latin typeface="IBM Plex Sans" panose="020B0503050000000000" pitchFamily="34" charset="77"/>
              </a:rPr>
              <a:t>IBM Cloud / © 2018 IBM Corporation</a:t>
            </a:r>
            <a:endParaRPr lang="en-US" dirty="0">
              <a:solidFill>
                <a:schemeClr val="bg2"/>
              </a:solidFill>
              <a:latin typeface="IBM Plex Sans" panose="020B0503050000000000" pitchFamily="34" charset="77"/>
            </a:endParaRPr>
          </a:p>
        </p:txBody>
      </p:sp>
      <p:sp>
        <p:nvSpPr>
          <p:cNvPr id="19" name="Slide Number Placeholder 6"/>
          <p:cNvSpPr txBox="1">
            <a:spLocks/>
          </p:cNvSpPr>
          <p:nvPr/>
        </p:nvSpPr>
        <p:spPr>
          <a:xfrm>
            <a:off x="9153520" y="6444375"/>
            <a:ext cx="27432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dirty="0">
                <a:solidFill>
                  <a:srgbClr val="FFFFFF"/>
                </a:solidFill>
                <a:sym typeface="Arial"/>
              </a:rPr>
              <a:t>12</a:t>
            </a:r>
          </a:p>
        </p:txBody>
      </p:sp>
    </p:spTree>
    <p:extLst>
      <p:ext uri="{BB962C8B-B14F-4D97-AF65-F5344CB8AC3E}">
        <p14:creationId xmlns:p14="http://schemas.microsoft.com/office/powerpoint/2010/main" val="182801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4" name="Rectangle"/>
          <p:cNvSpPr/>
          <p:nvPr/>
        </p:nvSpPr>
        <p:spPr>
          <a:xfrm>
            <a:off x="-2" y="0"/>
            <a:ext cx="3470393" cy="6858000"/>
          </a:xfrm>
          <a:prstGeom prst="rect">
            <a:avLst/>
          </a:prstGeom>
          <a:solidFill>
            <a:schemeClr val="accent2"/>
          </a:solidFill>
          <a:ln w="12700">
            <a:miter lim="400000"/>
          </a:ln>
        </p:spPr>
        <p:txBody>
          <a:bodyPr lIns="0" tIns="0" rIns="0" bIns="0"/>
          <a:lstStyle/>
          <a:p>
            <a:pPr>
              <a:defRPr>
                <a:latin typeface="Arial"/>
                <a:ea typeface="Arial"/>
                <a:cs typeface="Arial"/>
                <a:sym typeface="Arial"/>
              </a:defRPr>
            </a:pPr>
            <a:endParaRPr sz="2400"/>
          </a:p>
        </p:txBody>
      </p:sp>
      <p:sp>
        <p:nvSpPr>
          <p:cNvPr id="38" name="Rectangle 37"/>
          <p:cNvSpPr/>
          <p:nvPr/>
        </p:nvSpPr>
        <p:spPr>
          <a:xfrm>
            <a:off x="538752" y="748688"/>
            <a:ext cx="2550573" cy="4400551"/>
          </a:xfrm>
          <a:prstGeom prst="rect">
            <a:avLst/>
          </a:prstGeom>
          <a:noFill/>
        </p:spPr>
        <p:txBody>
          <a:bodyPr wrap="square" lIns="0" tIns="0" rIns="0" bIns="0" rtlCol="0" anchor="ctr">
            <a:noAutofit/>
          </a:bodyPr>
          <a:lstStyle/>
          <a:p>
            <a:pPr algn="ctr"/>
            <a:endParaRPr lang="en-US" sz="1600" kern="0" dirty="0">
              <a:solidFill>
                <a:srgbClr val="FFFFFF"/>
              </a:solidFill>
              <a:ea typeface="Arial" charset="0"/>
              <a:cs typeface="Arial" charset="0"/>
              <a:sym typeface="Arial"/>
            </a:endParaRPr>
          </a:p>
        </p:txBody>
      </p:sp>
      <p:sp>
        <p:nvSpPr>
          <p:cNvPr id="2" name="Rectangle 1"/>
          <p:cNvSpPr/>
          <p:nvPr/>
        </p:nvSpPr>
        <p:spPr>
          <a:xfrm>
            <a:off x="316533" y="2023245"/>
            <a:ext cx="3033824" cy="1248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FFFFFF"/>
              </a:solidFill>
              <a:latin typeface="IBM Plex Sans" panose="020B0503050000000000" pitchFamily="34" charset="77"/>
              <a:ea typeface="Arial" charset="0"/>
              <a:cs typeface="Arial" charset="0"/>
              <a:sym typeface="Arial"/>
            </a:endParaRPr>
          </a:p>
        </p:txBody>
      </p:sp>
      <p:sp>
        <p:nvSpPr>
          <p:cNvPr id="29" name="Slide Number Placeholder 2"/>
          <p:cNvSpPr>
            <a:spLocks noGrp="1"/>
          </p:cNvSpPr>
          <p:nvPr>
            <p:ph type="sldNum" sz="quarter" idx="4"/>
          </p:nvPr>
        </p:nvSpPr>
        <p:spPr>
          <a:xfrm>
            <a:off x="9149293" y="6435307"/>
            <a:ext cx="2743200" cy="182880"/>
          </a:xfrm>
        </p:spPr>
        <p:txBody>
          <a:bodyPr/>
          <a:lstStyle>
            <a:lvl1pPr>
              <a:defRPr>
                <a:solidFill>
                  <a:schemeClr val="tx1"/>
                </a:solidFill>
              </a:defRPr>
            </a:lvl1pPr>
          </a:lstStyle>
          <a:p>
            <a:fld id="{1457934B-A689-C743-89DA-4C5DBBE8D7BE}" type="slidenum">
              <a:rPr lang="en-US" smtClean="0">
                <a:solidFill>
                  <a:srgbClr val="FFFFFF"/>
                </a:solidFill>
                <a:latin typeface="IBM Plex Sans" panose="020B0503050000000000" pitchFamily="34" charset="77"/>
              </a:rPr>
              <a:pPr/>
              <a:t>13</a:t>
            </a:fld>
            <a:endParaRPr lang="en-US" dirty="0">
              <a:solidFill>
                <a:srgbClr val="FFFFFF"/>
              </a:solidFill>
              <a:latin typeface="IBM Plex Sans" panose="020B0503050000000000" pitchFamily="34" charset="77"/>
            </a:endParaRPr>
          </a:p>
        </p:txBody>
      </p:sp>
      <p:sp>
        <p:nvSpPr>
          <p:cNvPr id="18" name="Footer Placeholder 1">
            <a:extLst>
              <a:ext uri="{FF2B5EF4-FFF2-40B4-BE49-F238E27FC236}">
                <a16:creationId xmlns:a16="http://schemas.microsoft.com/office/drawing/2014/main" id="{57440375-B4C2-A84E-8863-9D21FB5AE081}"/>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rgbClr val="FFFFFF"/>
                </a:solidFill>
                <a:latin typeface="IBM Plex Sans" panose="020B0503050000000000" pitchFamily="34" charset="77"/>
              </a:rPr>
              <a:t>IBM Cloud / © 2018 IBM Corporation</a:t>
            </a:r>
            <a:endParaRPr lang="en-US" dirty="0">
              <a:solidFill>
                <a:srgbClr val="FFFFFF"/>
              </a:solidFill>
              <a:latin typeface="IBM Plex Sans" panose="020B0503050000000000" pitchFamily="34" charset="77"/>
            </a:endParaRPr>
          </a:p>
        </p:txBody>
      </p:sp>
      <p:grpSp>
        <p:nvGrpSpPr>
          <p:cNvPr id="6" name="Group 5"/>
          <p:cNvGrpSpPr/>
          <p:nvPr/>
        </p:nvGrpSpPr>
        <p:grpSpPr>
          <a:xfrm>
            <a:off x="3336308" y="1714795"/>
            <a:ext cx="8589792" cy="3362621"/>
            <a:chOff x="3336308" y="1543345"/>
            <a:chExt cx="8589792" cy="3362621"/>
          </a:xfrm>
        </p:grpSpPr>
        <p:sp>
          <p:nvSpPr>
            <p:cNvPr id="46" name="TextBox 45"/>
            <p:cNvSpPr txBox="1"/>
            <p:nvPr/>
          </p:nvSpPr>
          <p:spPr>
            <a:xfrm>
              <a:off x="8879449" y="4153624"/>
              <a:ext cx="3046651"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SECURE TO </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THE CORE</a:t>
              </a:r>
            </a:p>
          </p:txBody>
        </p:sp>
        <p:sp>
          <p:nvSpPr>
            <p:cNvPr id="36" name="TextBox 35"/>
            <p:cNvSpPr txBox="1"/>
            <p:nvPr/>
          </p:nvSpPr>
          <p:spPr>
            <a:xfrm>
              <a:off x="6458145" y="4150574"/>
              <a:ext cx="2689470" cy="690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b="1" kern="0" dirty="0">
                  <a:solidFill>
                    <a:srgbClr val="FFFFFF"/>
                  </a:solidFill>
                  <a:latin typeface="IBM Plex Sans" panose="020B0503050000000000" pitchFamily="34" charset="77"/>
                  <a:ea typeface="Arial" charset="0"/>
                  <a:cs typeface="Arial" charset="0"/>
                  <a:sym typeface="Helvetica Neue Light"/>
                </a:rPr>
                <a:t>BUILT FOR ALL YOUR APPLICATIONS</a:t>
              </a:r>
            </a:p>
          </p:txBody>
        </p:sp>
        <p:sp>
          <p:nvSpPr>
            <p:cNvPr id="31" name="TextBox 30"/>
            <p:cNvSpPr txBox="1"/>
            <p:nvPr/>
          </p:nvSpPr>
          <p:spPr>
            <a:xfrm>
              <a:off x="3336308" y="4115078"/>
              <a:ext cx="3046652"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AI</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 READY</a:t>
              </a:r>
            </a:p>
          </p:txBody>
        </p:sp>
        <p:pic>
          <p:nvPicPr>
            <p:cNvPr id="22" name="graphic.png" descr="graphic.png"/>
            <p:cNvPicPr>
              <a:picLocks noChangeAspect="1"/>
            </p:cNvPicPr>
            <p:nvPr/>
          </p:nvPicPr>
          <p:blipFill>
            <a:blip r:embed="rId3">
              <a:extLst/>
            </a:blip>
            <a:stretch>
              <a:fillRect/>
            </a:stretch>
          </p:blipFill>
          <p:spPr>
            <a:xfrm>
              <a:off x="4230201" y="1543345"/>
              <a:ext cx="7271702" cy="2465468"/>
            </a:xfrm>
            <a:prstGeom prst="rect">
              <a:avLst/>
            </a:prstGeom>
            <a:ln w="12700">
              <a:miter lim="400000"/>
            </a:ln>
          </p:spPr>
        </p:pic>
      </p:grpSp>
      <p:sp>
        <p:nvSpPr>
          <p:cNvPr id="17" name="Title 2"/>
          <p:cNvSpPr txBox="1">
            <a:spLocks/>
          </p:cNvSpPr>
          <p:nvPr/>
        </p:nvSpPr>
        <p:spPr>
          <a:xfrm>
            <a:off x="304801" y="2299600"/>
            <a:ext cx="2216247" cy="2215991"/>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3200" kern="0" dirty="0">
                <a:latin typeface="IBM Plex Sans" panose="020B0503050000000000" pitchFamily="34" charset="77"/>
                <a:ea typeface="Arial" charset="0"/>
                <a:cs typeface="Arial" charset="0"/>
                <a:sym typeface="Helvetica Neue"/>
              </a:rPr>
              <a:t>IBM is the  </a:t>
            </a:r>
            <a:br>
              <a:rPr lang="en-US" sz="3200" kern="0" dirty="0">
                <a:latin typeface="IBM Plex Sans" panose="020B0503050000000000" pitchFamily="34" charset="77"/>
                <a:ea typeface="Arial" charset="0"/>
                <a:cs typeface="Arial" charset="0"/>
                <a:sym typeface="Helvetica Neue"/>
              </a:rPr>
            </a:br>
            <a:r>
              <a:rPr lang="en-US" sz="3200" b="1" kern="0" dirty="0">
                <a:solidFill>
                  <a:schemeClr val="bg2"/>
                </a:solidFill>
                <a:latin typeface="IBM Plex Sans" panose="020B0503050000000000" pitchFamily="34" charset="77"/>
                <a:ea typeface="Arial" charset="0"/>
                <a:cs typeface="Arial" charset="0"/>
                <a:sym typeface="Helvetica Neue"/>
              </a:rPr>
              <a:t>Cloud for Business.</a:t>
            </a:r>
          </a:p>
          <a:p>
            <a:pPr>
              <a:lnSpc>
                <a:spcPct val="90000"/>
              </a:lnSpc>
            </a:pPr>
            <a:endParaRPr lang="en-US" sz="3200" kern="0" dirty="0">
              <a:solidFill>
                <a:srgbClr val="1BA3FF"/>
              </a:solidFill>
              <a:latin typeface="IBM Plex Sans" panose="020B0503050000000000" pitchFamily="34" charset="77"/>
              <a:ea typeface="Arial" charset="0"/>
              <a:cs typeface="Arial" charset="0"/>
              <a:sym typeface="Helvetica Neue"/>
            </a:endParaRPr>
          </a:p>
          <a:p>
            <a:pPr>
              <a:lnSpc>
                <a:spcPct val="90000"/>
              </a:lnSpc>
            </a:pPr>
            <a:r>
              <a:rPr lang="en-US" sz="3200" kern="0" dirty="0">
                <a:latin typeface="IBM Plex Sans" panose="020B0503050000000000" pitchFamily="34" charset="77"/>
                <a:ea typeface="Arial" charset="0"/>
                <a:cs typeface="Arial" charset="0"/>
                <a:sym typeface="Helvetica Neue"/>
              </a:rPr>
              <a:t>Yours.</a:t>
            </a:r>
          </a:p>
        </p:txBody>
      </p:sp>
    </p:spTree>
    <p:extLst>
      <p:ext uri="{BB962C8B-B14F-4D97-AF65-F5344CB8AC3E}">
        <p14:creationId xmlns:p14="http://schemas.microsoft.com/office/powerpoint/2010/main" val="1989651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9144000" y="6435307"/>
            <a:ext cx="2743200" cy="182880"/>
          </a:xfrm>
        </p:spPr>
        <p:txBody>
          <a:bodyPr/>
          <a:lstStyle/>
          <a:p>
            <a:fld id="{D0BE6F14-FF48-0F4F-A8AA-2E3F25371E4A}" type="slidenum">
              <a:rPr lang="en-US" smtClean="0">
                <a:solidFill>
                  <a:srgbClr val="000000"/>
                </a:solidFill>
              </a:rPr>
              <a:pPr/>
              <a:t>14</a:t>
            </a:fld>
            <a:endParaRPr lang="en-US" dirty="0">
              <a:solidFill>
                <a:srgbClr val="00000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60492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71F5CC-5D86-2B41-8B07-4BCF0C09A935}"/>
              </a:ext>
            </a:extLst>
          </p:cNvPr>
          <p:cNvSpPr txBox="1"/>
          <p:nvPr/>
        </p:nvSpPr>
        <p:spPr>
          <a:xfrm>
            <a:off x="614363" y="5143500"/>
            <a:ext cx="4014787" cy="646331"/>
          </a:xfrm>
          <a:prstGeom prst="rect">
            <a:avLst/>
          </a:prstGeom>
          <a:noFill/>
        </p:spPr>
        <p:txBody>
          <a:bodyPr wrap="square" rtlCol="0">
            <a:spAutoFit/>
          </a:bodyPr>
          <a:lstStyle/>
          <a:p>
            <a:r>
              <a:rPr lang="en-US" dirty="0">
                <a:solidFill>
                  <a:schemeClr val="bg2"/>
                </a:solidFill>
                <a:latin typeface="IBM Plex Sans" panose="020B0503050000000000" pitchFamily="34" charset="77"/>
              </a:rPr>
              <a:t>Name</a:t>
            </a:r>
          </a:p>
          <a:p>
            <a:r>
              <a:rPr lang="en-US" dirty="0">
                <a:solidFill>
                  <a:schemeClr val="bg2"/>
                </a:solidFill>
                <a:latin typeface="IBM Plex Sans" panose="020B0503050000000000" pitchFamily="34" charset="77"/>
              </a:rPr>
              <a:t>Title</a:t>
            </a:r>
          </a:p>
        </p:txBody>
      </p:sp>
    </p:spTree>
    <p:extLst>
      <p:ext uri="{BB962C8B-B14F-4D97-AF65-F5344CB8AC3E}">
        <p14:creationId xmlns:p14="http://schemas.microsoft.com/office/powerpoint/2010/main" val="170457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latin typeface="IBM Plex Sans" panose="020B0503050000000000" pitchFamily="34" charset="77"/>
              </a:rPr>
              <a:t>IBM Cloud, defined... </a:t>
            </a:r>
            <a:br>
              <a:rPr lang="en-US" dirty="0">
                <a:solidFill>
                  <a:schemeClr val="accent1">
                    <a:lumMod val="20000"/>
                    <a:lumOff val="80000"/>
                  </a:schemeClr>
                </a:solidFill>
                <a:latin typeface="IBM Plex Sans" panose="020B0503050000000000" pitchFamily="34" charset="77"/>
              </a:rPr>
            </a:br>
            <a:endParaRPr lang="en-US" dirty="0">
              <a:latin typeface="IBM Plex Sans" panose="020B0503050000000000" pitchFamily="34" charset="77"/>
            </a:endParaRPr>
          </a:p>
        </p:txBody>
      </p:sp>
      <p:sp>
        <p:nvSpPr>
          <p:cNvPr id="2" name="Footer Placeholder 1"/>
          <p:cNvSpPr>
            <a:spLocks noGrp="1"/>
          </p:cNvSpPr>
          <p:nvPr>
            <p:ph type="ftr" sz="quarter" idx="11"/>
          </p:nvPr>
        </p:nvSpPr>
        <p:spPr/>
        <p:txBody>
          <a:bodyPr/>
          <a:lstStyle/>
          <a:p>
            <a:r>
              <a:rPr lang="en-US" dirty="0">
                <a:solidFill>
                  <a:srgbClr val="FFFFFF"/>
                </a:solidFill>
                <a:latin typeface="IBM Plex Sans" charset="0"/>
                <a:ea typeface="IBM Plex Sans" charset="0"/>
                <a:cs typeface="IBM Plex Sans" charset="0"/>
              </a:rPr>
              <a:t>IBM Cloud / © 2018 IBM Corporation</a:t>
            </a:r>
          </a:p>
        </p:txBody>
      </p:sp>
      <p:sp>
        <p:nvSpPr>
          <p:cNvPr id="4" name="TextBox 3"/>
          <p:cNvSpPr txBox="1"/>
          <p:nvPr/>
        </p:nvSpPr>
        <p:spPr>
          <a:xfrm>
            <a:off x="1930114" y="1985297"/>
            <a:ext cx="8111661" cy="2862322"/>
          </a:xfrm>
          <a:prstGeom prst="rect">
            <a:avLst/>
          </a:prstGeom>
          <a:noFill/>
        </p:spPr>
        <p:txBody>
          <a:bodyPr wrap="square" rtlCol="0">
            <a:spAutoFit/>
          </a:bodyPr>
          <a:lstStyle/>
          <a:p>
            <a:r>
              <a:rPr lang="en-US" sz="3600" dirty="0">
                <a:solidFill>
                  <a:schemeClr val="bg2"/>
                </a:solidFill>
                <a:latin typeface="IBM Plex Sans" charset="0"/>
                <a:ea typeface="IBM Plex Sans" charset="0"/>
                <a:cs typeface="IBM Plex Sans" charset="0"/>
              </a:rPr>
              <a:t>IBM Cloud is an enterprise grade, full stack platform, purpose built for data-intensive AI workloads and cloud-native application suites, delivered on software definable infrastructure.</a:t>
            </a:r>
          </a:p>
        </p:txBody>
      </p:sp>
      <p:sp>
        <p:nvSpPr>
          <p:cNvPr id="6"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3</a:t>
            </a:r>
          </a:p>
        </p:txBody>
      </p:sp>
    </p:spTree>
    <p:extLst>
      <p:ext uri="{BB962C8B-B14F-4D97-AF65-F5344CB8AC3E}">
        <p14:creationId xmlns:p14="http://schemas.microsoft.com/office/powerpoint/2010/main" val="75194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 name="Picture 2" descr="Picture 2"/>
          <p:cNvPicPr>
            <a:picLocks noChangeAspect="1"/>
          </p:cNvPicPr>
          <p:nvPr/>
        </p:nvPicPr>
        <p:blipFill>
          <a:blip r:embed="rId3">
            <a:extLst/>
          </a:blip>
          <a:srcRect l="3049" t="6070" r="2562" b="20648"/>
          <a:stretch>
            <a:fillRect/>
          </a:stretch>
        </p:blipFill>
        <p:spPr>
          <a:xfrm>
            <a:off x="-1" y="1120259"/>
            <a:ext cx="12192001" cy="5737741"/>
          </a:xfrm>
          <a:prstGeom prst="rect">
            <a:avLst/>
          </a:prstGeom>
          <a:ln w="12700">
            <a:miter lim="400000"/>
          </a:ln>
        </p:spPr>
      </p:pic>
      <p:sp>
        <p:nvSpPr>
          <p:cNvPr id="1833" name="Rectangle"/>
          <p:cNvSpPr/>
          <p:nvPr/>
        </p:nvSpPr>
        <p:spPr>
          <a:xfrm>
            <a:off x="1" y="5741263"/>
            <a:ext cx="12192001" cy="1116739"/>
          </a:xfrm>
          <a:prstGeom prst="rect">
            <a:avLst/>
          </a:prstGeom>
          <a:solidFill>
            <a:srgbClr val="000000"/>
          </a:solidFill>
          <a:ln w="12700">
            <a:miter lim="400000"/>
          </a:ln>
        </p:spPr>
        <p:txBody>
          <a:bodyPr lIns="0" tIns="0" rIns="0" bIns="0"/>
          <a:lstStyle/>
          <a:p>
            <a:endParaRPr sz="2400"/>
          </a:p>
        </p:txBody>
      </p:sp>
      <p:sp>
        <p:nvSpPr>
          <p:cNvPr id="1834" name="Rectangle"/>
          <p:cNvSpPr/>
          <p:nvPr/>
        </p:nvSpPr>
        <p:spPr>
          <a:xfrm>
            <a:off x="1" y="1"/>
            <a:ext cx="12192001" cy="1790164"/>
          </a:xfrm>
          <a:prstGeom prst="rect">
            <a:avLst/>
          </a:prstGeom>
          <a:solidFill>
            <a:srgbClr val="000000"/>
          </a:solidFill>
          <a:ln w="12700">
            <a:miter lim="400000"/>
          </a:ln>
        </p:spPr>
        <p:txBody>
          <a:bodyPr lIns="0" tIns="0" rIns="0" bIns="0"/>
          <a:lstStyle/>
          <a:p>
            <a:endParaRPr sz="2400"/>
          </a:p>
        </p:txBody>
      </p:sp>
      <p:pic>
        <p:nvPicPr>
          <p:cNvPr id="1836" name="Picture 4" descr="Picture 4"/>
          <p:cNvPicPr>
            <a:picLocks noChangeAspect="1"/>
          </p:cNvPicPr>
          <p:nvPr/>
        </p:nvPicPr>
        <p:blipFill>
          <a:blip r:embed="rId4">
            <a:extLst/>
          </a:blip>
          <a:stretch>
            <a:fillRect/>
          </a:stretch>
        </p:blipFill>
        <p:spPr>
          <a:xfrm>
            <a:off x="10848387" y="469239"/>
            <a:ext cx="695455" cy="281943"/>
          </a:xfrm>
          <a:prstGeom prst="rect">
            <a:avLst/>
          </a:prstGeom>
          <a:ln w="12700">
            <a:miter lim="400000"/>
          </a:ln>
        </p:spPr>
      </p:pic>
      <p:sp>
        <p:nvSpPr>
          <p:cNvPr id="2" name="Rectangle 1"/>
          <p:cNvSpPr/>
          <p:nvPr/>
        </p:nvSpPr>
        <p:spPr>
          <a:xfrm>
            <a:off x="210154" y="195295"/>
            <a:ext cx="5252140" cy="867930"/>
          </a:xfrm>
          <a:prstGeom prst="rect">
            <a:avLst/>
          </a:prstGeom>
        </p:spPr>
        <p:txBody>
          <a:bodyPr wrap="square">
            <a:spAutoFit/>
          </a:bodyPr>
          <a:lstStyle/>
          <a:p>
            <a:pPr lvl="0">
              <a:lnSpc>
                <a:spcPct val="90000"/>
              </a:lnSpc>
            </a:pPr>
            <a:r>
              <a:rPr lang="en-US" sz="2800" kern="0" dirty="0">
                <a:solidFill>
                  <a:schemeClr val="bg2"/>
                </a:solidFill>
                <a:latin typeface="IBM Plex Sans" panose="020B0503050000000000" pitchFamily="34" charset="77"/>
                <a:ea typeface="Arial" charset="0"/>
                <a:cs typeface="Arial" charset="0"/>
                <a:sym typeface="Helvetica Neue"/>
              </a:rPr>
              <a:t>Deploy</a:t>
            </a:r>
            <a:r>
              <a:rPr lang="en-US" sz="2800" kern="0" dirty="0">
                <a:solidFill>
                  <a:srgbClr val="000000"/>
                </a:solidFill>
                <a:latin typeface="IBM Plex Sans" panose="020B0503050000000000" pitchFamily="34" charset="77"/>
                <a:ea typeface="Arial" charset="0"/>
                <a:cs typeface="Arial" charset="0"/>
                <a:sym typeface="Helvetica Neue"/>
              </a:rPr>
              <a:t> </a:t>
            </a:r>
            <a:r>
              <a:rPr lang="en-US" sz="2800" kern="0" dirty="0">
                <a:solidFill>
                  <a:srgbClr val="1BA3FF"/>
                </a:solidFill>
                <a:latin typeface="IBM Plex Sans" panose="020B0503050000000000" pitchFamily="34" charset="77"/>
                <a:ea typeface="Arial" charset="0"/>
                <a:cs typeface="Arial" charset="0"/>
                <a:sym typeface="Helvetica Neue"/>
              </a:rPr>
              <a:t>the right type of cloud</a:t>
            </a:r>
            <a:r>
              <a:rPr lang="en-US" sz="2800" kern="0" dirty="0">
                <a:solidFill>
                  <a:schemeClr val="bg2"/>
                </a:solidFill>
                <a:latin typeface="IBM Plex Sans" panose="020B0503050000000000" pitchFamily="34" charset="77"/>
                <a:ea typeface="Arial" charset="0"/>
                <a:cs typeface="Arial" charset="0"/>
                <a:sym typeface="Helvetica Neue"/>
              </a:rPr>
              <a:t> to accelerate innovation</a:t>
            </a:r>
          </a:p>
        </p:txBody>
      </p:sp>
      <p:sp>
        <p:nvSpPr>
          <p:cNvPr id="7"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FFFFFF"/>
                </a:solidFill>
                <a:latin typeface="IBM Plex Sans" charset="0"/>
                <a:ea typeface="IBM Plex Sans" charset="0"/>
                <a:cs typeface="IBM Plex Sans" charset="0"/>
              </a:rPr>
              <a:t>IBM Cloud / © 2018 IBM Corporation</a:t>
            </a:r>
            <a:endParaRPr lang="en-US" sz="800" dirty="0">
              <a:solidFill>
                <a:srgbClr val="FFFFFF"/>
              </a:solidFill>
              <a:latin typeface="IBM Plex Sans" charset="0"/>
              <a:ea typeface="IBM Plex Sans" charset="0"/>
              <a:cs typeface="IBM Plex Sans" charset="0"/>
            </a:endParaRPr>
          </a:p>
        </p:txBody>
      </p:sp>
      <p:sp>
        <p:nvSpPr>
          <p:cNvPr id="9" name="Slide Number Placeholder 6"/>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dirty="0">
                <a:solidFill>
                  <a:srgbClr val="FFFFFF"/>
                </a:solidFill>
                <a:sym typeface="Arial"/>
              </a:rPr>
              <a:t>4</a:t>
            </a:r>
          </a:p>
        </p:txBody>
      </p:sp>
    </p:spTree>
    <p:extLst>
      <p:ext uri="{BB962C8B-B14F-4D97-AF65-F5344CB8AC3E}">
        <p14:creationId xmlns:p14="http://schemas.microsoft.com/office/powerpoint/2010/main" val="29574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799" y="268225"/>
            <a:ext cx="6686843" cy="5988135"/>
          </a:xfrm>
        </p:spPr>
        <p:txBody>
          <a:bodyPr/>
          <a:lstStyle/>
          <a:p>
            <a:r>
              <a:rPr lang="en-US" sz="2800" dirty="0">
                <a:latin typeface="IBM Plex Sans" panose="020B0503050000000000" pitchFamily="34" charset="77"/>
              </a:rPr>
              <a:t>IBM Cloud architecture</a:t>
            </a:r>
          </a:p>
        </p:txBody>
      </p:sp>
      <p:pic>
        <p:nvPicPr>
          <p:cNvPr id="2" name="Picture 1"/>
          <p:cNvPicPr>
            <a:picLocks noChangeAspect="1"/>
          </p:cNvPicPr>
          <p:nvPr/>
        </p:nvPicPr>
        <p:blipFill>
          <a:blip r:embed="rId3"/>
          <a:stretch>
            <a:fillRect/>
          </a:stretch>
        </p:blipFill>
        <p:spPr>
          <a:xfrm>
            <a:off x="188685" y="850431"/>
            <a:ext cx="11582400" cy="5676316"/>
          </a:xfrm>
          <a:prstGeom prst="rect">
            <a:avLst/>
          </a:prstGeom>
        </p:spPr>
      </p:pic>
      <p:sp>
        <p:nvSpPr>
          <p:cNvPr id="10"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FFFFFF"/>
                </a:solidFill>
                <a:latin typeface="IBM Plex Sans" charset="0"/>
                <a:ea typeface="IBM Plex Sans" charset="0"/>
                <a:cs typeface="IBM Plex Sans" charset="0"/>
              </a:rPr>
              <a:t>IBM Cloud / © 2018 IBM Corporation</a:t>
            </a:r>
            <a:endParaRPr lang="en-US" sz="800" dirty="0">
              <a:solidFill>
                <a:srgbClr val="FFFFFF"/>
              </a:solidFill>
              <a:latin typeface="IBM Plex Sans" charset="0"/>
              <a:ea typeface="IBM Plex Sans" charset="0"/>
              <a:cs typeface="IBM Plex Sans" charset="0"/>
            </a:endParaRPr>
          </a:p>
        </p:txBody>
      </p:sp>
      <p:sp>
        <p:nvSpPr>
          <p:cNvPr id="11"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5</a:t>
            </a:r>
          </a:p>
        </p:txBody>
      </p:sp>
    </p:spTree>
    <p:extLst>
      <p:ext uri="{BB962C8B-B14F-4D97-AF65-F5344CB8AC3E}">
        <p14:creationId xmlns:p14="http://schemas.microsoft.com/office/powerpoint/2010/main" val="802657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8" name="Rectangle"/>
          <p:cNvSpPr/>
          <p:nvPr/>
        </p:nvSpPr>
        <p:spPr>
          <a:xfrm>
            <a:off x="-2" y="0"/>
            <a:ext cx="3474720" cy="3334028"/>
          </a:xfrm>
          <a:prstGeom prst="rect">
            <a:avLst/>
          </a:prstGeom>
          <a:solidFill>
            <a:srgbClr val="362F9F"/>
          </a:solidFill>
          <a:ln w="12700">
            <a:miter lim="400000"/>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latin typeface="Arial"/>
                <a:ea typeface="Arial"/>
                <a:cs typeface="Arial"/>
                <a:sym typeface="Arial"/>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8" name="Rectangle 37"/>
          <p:cNvSpPr/>
          <p:nvPr/>
        </p:nvSpPr>
        <p:spPr>
          <a:xfrm>
            <a:off x="538752" y="748688"/>
            <a:ext cx="2550573" cy="4400551"/>
          </a:xfrm>
          <a:prstGeom prst="rect">
            <a:avLst/>
          </a:prstGeom>
          <a:noFill/>
        </p:spPr>
        <p:txBody>
          <a:bodyPr wrap="square" lIns="0" tIns="0" rIns="0" bIns="0" rtlCol="0" anchor="ctr">
            <a:noAutofit/>
          </a:bodyPr>
          <a:lstStyle/>
          <a:p>
            <a:pPr algn="ctr"/>
            <a:endParaRPr lang="en-US" sz="1600" kern="0" dirty="0">
              <a:solidFill>
                <a:srgbClr val="FFFFFF"/>
              </a:solidFill>
              <a:ea typeface="Arial" charset="0"/>
              <a:cs typeface="Arial" charset="0"/>
              <a:sym typeface="Arial"/>
            </a:endParaRPr>
          </a:p>
        </p:txBody>
      </p:sp>
      <p:sp>
        <p:nvSpPr>
          <p:cNvPr id="20" name="Title 2"/>
          <p:cNvSpPr txBox="1">
            <a:spLocks/>
          </p:cNvSpPr>
          <p:nvPr/>
        </p:nvSpPr>
        <p:spPr>
          <a:xfrm>
            <a:off x="627070" y="1105060"/>
            <a:ext cx="2216247" cy="132959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3200" kern="0" dirty="0">
                <a:latin typeface="IBM Plex Sans" panose="020B0503050000000000" pitchFamily="34" charset="77"/>
                <a:ea typeface="Arial" charset="0"/>
                <a:cs typeface="Arial" charset="0"/>
                <a:sym typeface="Helvetica Neue"/>
              </a:rPr>
              <a:t>IBM is the  </a:t>
            </a:r>
            <a:br>
              <a:rPr lang="en-US" sz="3200" kern="0" dirty="0">
                <a:latin typeface="IBM Plex Sans" panose="020B0503050000000000" pitchFamily="34" charset="77"/>
                <a:ea typeface="Arial" charset="0"/>
                <a:cs typeface="Arial" charset="0"/>
                <a:sym typeface="Helvetica Neue"/>
              </a:rPr>
            </a:br>
            <a:r>
              <a:rPr lang="en-US" sz="3200" b="1" kern="0" dirty="0">
                <a:solidFill>
                  <a:schemeClr val="bg2"/>
                </a:solidFill>
                <a:latin typeface="IBM Plex Sans" panose="020B0503050000000000" pitchFamily="34" charset="77"/>
                <a:ea typeface="Arial" charset="0"/>
                <a:cs typeface="Arial" charset="0"/>
                <a:sym typeface="Helvetica Neue"/>
              </a:rPr>
              <a:t>Cloud for Business</a:t>
            </a:r>
            <a:endParaRPr lang="en-US" sz="3200" kern="0" dirty="0">
              <a:solidFill>
                <a:srgbClr val="1BA3FF"/>
              </a:solidFill>
              <a:latin typeface="IBM Plex Sans" panose="020B0503050000000000" pitchFamily="34" charset="77"/>
              <a:ea typeface="Arial" charset="0"/>
              <a:cs typeface="Arial" charset="0"/>
              <a:sym typeface="Helvetica Neue"/>
            </a:endParaRPr>
          </a:p>
        </p:txBody>
      </p:sp>
      <p:sp>
        <p:nvSpPr>
          <p:cNvPr id="2" name="Rectangle 1"/>
          <p:cNvSpPr/>
          <p:nvPr/>
        </p:nvSpPr>
        <p:spPr>
          <a:xfrm>
            <a:off x="316533" y="2023245"/>
            <a:ext cx="3033824" cy="1248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FFFFFF"/>
              </a:solidFill>
              <a:latin typeface="IBM Plex Sans" panose="020B0503050000000000" pitchFamily="34" charset="77"/>
              <a:ea typeface="Arial" charset="0"/>
              <a:cs typeface="Arial" charset="0"/>
              <a:sym typeface="Arial"/>
            </a:endParaRPr>
          </a:p>
        </p:txBody>
      </p:sp>
      <p:sp>
        <p:nvSpPr>
          <p:cNvPr id="46" name="TextBox 45"/>
          <p:cNvSpPr txBox="1"/>
          <p:nvPr/>
        </p:nvSpPr>
        <p:spPr>
          <a:xfrm>
            <a:off x="8879449" y="3372574"/>
            <a:ext cx="3046651"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SECURE TO </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THE CORE</a:t>
            </a:r>
          </a:p>
        </p:txBody>
      </p:sp>
      <p:sp>
        <p:nvSpPr>
          <p:cNvPr id="36" name="TextBox 35"/>
          <p:cNvSpPr txBox="1"/>
          <p:nvPr/>
        </p:nvSpPr>
        <p:spPr>
          <a:xfrm>
            <a:off x="6458145" y="3369524"/>
            <a:ext cx="2689470" cy="690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b="1" kern="0" dirty="0">
                <a:solidFill>
                  <a:srgbClr val="FFFFFF"/>
                </a:solidFill>
                <a:latin typeface="IBM Plex Sans" panose="020B0503050000000000" pitchFamily="34" charset="77"/>
                <a:ea typeface="Arial" charset="0"/>
                <a:cs typeface="Arial" charset="0"/>
                <a:sym typeface="Helvetica Neue Light"/>
              </a:rPr>
              <a:t>BUILT FOR ALL YOUR APPLICATIONS</a:t>
            </a:r>
          </a:p>
        </p:txBody>
      </p:sp>
      <p:sp>
        <p:nvSpPr>
          <p:cNvPr id="31" name="TextBox 30"/>
          <p:cNvSpPr txBox="1"/>
          <p:nvPr/>
        </p:nvSpPr>
        <p:spPr>
          <a:xfrm>
            <a:off x="3336308" y="3334028"/>
            <a:ext cx="3046652"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AI</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 READY</a:t>
            </a:r>
          </a:p>
        </p:txBody>
      </p:sp>
      <p:sp>
        <p:nvSpPr>
          <p:cNvPr id="18" name="Footer Placeholder 1">
            <a:extLst>
              <a:ext uri="{FF2B5EF4-FFF2-40B4-BE49-F238E27FC236}">
                <a16:creationId xmlns:a16="http://schemas.microsoft.com/office/drawing/2014/main" id="{57440375-B4C2-A84E-8863-9D21FB5AE081}"/>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rgbClr val="FFFFFF"/>
                </a:solidFill>
                <a:latin typeface="IBM Plex Sans" panose="020B0503050000000000" pitchFamily="34" charset="77"/>
              </a:rPr>
              <a:t>IBM Cloud / © 2018 IBM Corporation</a:t>
            </a:r>
            <a:endParaRPr lang="en-US" dirty="0">
              <a:solidFill>
                <a:srgbClr val="FFFFFF"/>
              </a:solidFill>
              <a:latin typeface="IBM Plex Sans" panose="020B0503050000000000" pitchFamily="34" charset="77"/>
            </a:endParaRPr>
          </a:p>
        </p:txBody>
      </p:sp>
      <p:sp>
        <p:nvSpPr>
          <p:cNvPr id="3" name="Rectangle 2"/>
          <p:cNvSpPr/>
          <p:nvPr/>
        </p:nvSpPr>
        <p:spPr>
          <a:xfrm>
            <a:off x="3660891" y="4432527"/>
            <a:ext cx="2743004" cy="1754326"/>
          </a:xfrm>
          <a:prstGeom prst="rect">
            <a:avLst/>
          </a:prstGeom>
        </p:spPr>
        <p:txBody>
          <a:bodyPr wrap="square">
            <a:spAutoFit/>
          </a:bodyPr>
          <a:lstStyle/>
          <a:p>
            <a:pPr algn="ctr" defTabSz="1218042" eaLnBrk="0" hangingPunct="0">
              <a:defRPr/>
            </a:pPr>
            <a:r>
              <a:rPr lang="en-US" kern="0" dirty="0">
                <a:solidFill>
                  <a:prstClr val="white"/>
                </a:solidFill>
                <a:latin typeface="IBM Plex Sans" panose="020B0503050000000000" pitchFamily="34" charset="77"/>
                <a:ea typeface="IBM Plex Sans" charset="0"/>
                <a:cs typeface="IBM Plex Sans" charset="0"/>
                <a:sym typeface="Arial"/>
              </a:rPr>
              <a:t>Create innovative, cloud-native apps using AI, </a:t>
            </a:r>
            <a:r>
              <a:rPr lang="en-US" kern="0" dirty="0" err="1">
                <a:solidFill>
                  <a:prstClr val="white"/>
                </a:solidFill>
                <a:latin typeface="IBM Plex Sans" panose="020B0503050000000000" pitchFamily="34" charset="77"/>
                <a:ea typeface="IBM Plex Sans" charset="0"/>
                <a:cs typeface="IBM Plex Sans" charset="0"/>
                <a:sym typeface="Arial"/>
              </a:rPr>
              <a:t>IoT</a:t>
            </a:r>
            <a:r>
              <a:rPr lang="en-US" kern="0" dirty="0">
                <a:solidFill>
                  <a:prstClr val="white"/>
                </a:solidFill>
                <a:latin typeface="IBM Plex Sans" panose="020B0503050000000000" pitchFamily="34" charset="77"/>
                <a:ea typeface="IBM Plex Sans" charset="0"/>
                <a:cs typeface="IBM Plex Sans" charset="0"/>
                <a:sym typeface="Arial"/>
              </a:rPr>
              <a:t>, </a:t>
            </a:r>
            <a:r>
              <a:rPr lang="en-US" kern="0" dirty="0" err="1">
                <a:solidFill>
                  <a:prstClr val="white"/>
                </a:solidFill>
                <a:latin typeface="IBM Plex Sans" panose="020B0503050000000000" pitchFamily="34" charset="77"/>
                <a:ea typeface="IBM Plex Sans" charset="0"/>
                <a:cs typeface="IBM Plex Sans" charset="0"/>
                <a:sym typeface="Arial"/>
              </a:rPr>
              <a:t>blockchain</a:t>
            </a:r>
            <a:r>
              <a:rPr lang="en-US" kern="0" dirty="0">
                <a:solidFill>
                  <a:prstClr val="white"/>
                </a:solidFill>
                <a:latin typeface="IBM Plex Sans" panose="020B0503050000000000" pitchFamily="34" charset="77"/>
                <a:ea typeface="IBM Plex Sans" charset="0"/>
                <a:cs typeface="IBM Plex Sans" charset="0"/>
                <a:sym typeface="Arial"/>
              </a:rPr>
              <a:t>, high performance computing and other disruptive technologies  </a:t>
            </a:r>
          </a:p>
        </p:txBody>
      </p:sp>
      <p:sp>
        <p:nvSpPr>
          <p:cNvPr id="4" name="Rectangle 3"/>
          <p:cNvSpPr/>
          <p:nvPr/>
        </p:nvSpPr>
        <p:spPr>
          <a:xfrm>
            <a:off x="9373663" y="4432527"/>
            <a:ext cx="2219034" cy="1477328"/>
          </a:xfrm>
          <a:prstGeom prst="rect">
            <a:avLst/>
          </a:prstGeom>
        </p:spPr>
        <p:txBody>
          <a:bodyPr wrap="square">
            <a:spAutoFit/>
          </a:bodyPr>
          <a:lstStyle/>
          <a:p>
            <a:pPr algn="ctr" defTabSz="1218042" eaLnBrk="0" hangingPunct="0">
              <a:defRPr/>
            </a:pPr>
            <a:r>
              <a:rPr lang="en-US" kern="0" dirty="0">
                <a:solidFill>
                  <a:prstClr val="white"/>
                </a:solidFill>
                <a:latin typeface="IBM Plex Sans" panose="020B0503050000000000" pitchFamily="34" charset="77"/>
                <a:ea typeface="IBM Plex Sans" charset="0"/>
                <a:cs typeface="IBM Plex Sans" charset="0"/>
                <a:sym typeface="Arial"/>
              </a:rPr>
              <a:t>Deploy it where you need to on a secure network, without sacrificing quality and compliance</a:t>
            </a:r>
          </a:p>
        </p:txBody>
      </p:sp>
      <p:sp>
        <p:nvSpPr>
          <p:cNvPr id="5" name="Rectangle 4"/>
          <p:cNvSpPr/>
          <p:nvPr/>
        </p:nvSpPr>
        <p:spPr>
          <a:xfrm>
            <a:off x="6622258" y="4398700"/>
            <a:ext cx="2426620" cy="1200329"/>
          </a:xfrm>
          <a:prstGeom prst="rect">
            <a:avLst/>
          </a:prstGeom>
        </p:spPr>
        <p:txBody>
          <a:bodyPr wrap="square">
            <a:spAutoFit/>
          </a:bodyPr>
          <a:lstStyle/>
          <a:p>
            <a:pPr algn="ctr" defTabSz="1218042" eaLnBrk="0" hangingPunct="0">
              <a:defRPr/>
            </a:pPr>
            <a:r>
              <a:rPr lang="en-US" kern="0" dirty="0">
                <a:solidFill>
                  <a:srgbClr val="FFFFFF"/>
                </a:solidFill>
                <a:latin typeface="IBM Plex Sans" panose="020B0503050000000000" pitchFamily="34" charset="77"/>
                <a:ea typeface="IBM Plex Sans" charset="0"/>
                <a:cs typeface="IBM Plex Sans" charset="0"/>
                <a:sym typeface="Wingdings" panose="05000000000000000000" pitchFamily="2" charset="2"/>
              </a:rPr>
              <a:t>Exploit unmatched choice and industry expertise</a:t>
            </a:r>
            <a:r>
              <a:rPr lang="en-US" dirty="0">
                <a:solidFill>
                  <a:srgbClr val="FFFFFF"/>
                </a:solidFill>
                <a:latin typeface="IBM Plex Sans" panose="020B0503050000000000" pitchFamily="34" charset="77"/>
                <a:ea typeface="IBM Plex Sans" charset="0"/>
                <a:cs typeface="IBM Plex Sans" charset="0"/>
                <a:sym typeface="Wingdings" panose="05000000000000000000" pitchFamily="2" charset="2"/>
              </a:rPr>
              <a:t> </a:t>
            </a:r>
            <a:endParaRPr lang="en-US" dirty="0">
              <a:solidFill>
                <a:srgbClr val="FFFFFF"/>
              </a:solidFill>
              <a:latin typeface="IBM Plex Sans" panose="020B0503050000000000" pitchFamily="34" charset="77"/>
              <a:ea typeface="IBM Plex Sans" charset="0"/>
              <a:cs typeface="IBM Plex Sans" charset="0"/>
              <a:sym typeface="Arial"/>
            </a:endParaRPr>
          </a:p>
          <a:p>
            <a:pPr algn="ctr" defTabSz="1218042" eaLnBrk="0" hangingPunct="0">
              <a:defRPr/>
            </a:pPr>
            <a:endParaRPr lang="en-US" dirty="0">
              <a:solidFill>
                <a:srgbClr val="FFFFFF"/>
              </a:solidFill>
              <a:latin typeface="IBM Plex Sans" panose="020B0503050000000000" pitchFamily="34" charset="77"/>
              <a:ea typeface="IBM Plex Sans" charset="0"/>
              <a:cs typeface="IBM Plex Sans" charset="0"/>
              <a:sym typeface="Arial"/>
            </a:endParaRPr>
          </a:p>
        </p:txBody>
      </p:sp>
      <p:pic>
        <p:nvPicPr>
          <p:cNvPr id="22" name="graphic.png" descr="graphic.png"/>
          <p:cNvPicPr>
            <a:picLocks noChangeAspect="1"/>
          </p:cNvPicPr>
          <p:nvPr/>
        </p:nvPicPr>
        <p:blipFill>
          <a:blip r:embed="rId3">
            <a:extLst/>
          </a:blip>
          <a:stretch>
            <a:fillRect/>
          </a:stretch>
        </p:blipFill>
        <p:spPr>
          <a:xfrm>
            <a:off x="4230201" y="895645"/>
            <a:ext cx="7271702" cy="2465468"/>
          </a:xfrm>
          <a:prstGeom prst="rect">
            <a:avLst/>
          </a:prstGeom>
          <a:ln w="12700">
            <a:miter lim="400000"/>
          </a:ln>
        </p:spPr>
      </p:pic>
      <p:sp>
        <p:nvSpPr>
          <p:cNvPr id="23" name="Innovate with the latest technologies from any cloud."/>
          <p:cNvSpPr txBox="1"/>
          <p:nvPr/>
        </p:nvSpPr>
        <p:spPr>
          <a:xfrm>
            <a:off x="4224596" y="293185"/>
            <a:ext cx="7277307" cy="455503"/>
          </a:xfrm>
          <a:prstGeom prst="rect">
            <a:avLst/>
          </a:prstGeom>
          <a:ln w="12700">
            <a:miter lim="400000"/>
          </a:ln>
          <a:extLst>
            <a:ext uri="{C572A759-6A51-4108-AA02-DFA0A04FC94B}">
              <ma14:wrappingTextBoxFlag xmlns:ma14="http://schemas.microsoft.com/office/mac/drawingml/2011/main" xmlns="" val="1"/>
            </a:ext>
          </a:extLst>
        </p:spPr>
        <p:txBody>
          <a:bodyPr wrap="none" lIns="60957" tIns="60957" rIns="60957" bIns="60957">
            <a:spAutoFit/>
          </a:bodyPr>
          <a:lstStyle>
            <a:lvl1pPr algn="ctr" defTabSz="457200">
              <a:lnSpc>
                <a:spcPct val="90000"/>
              </a:lnSpc>
              <a:defRPr sz="1200">
                <a:solidFill>
                  <a:srgbClr val="FFFFFF"/>
                </a:solidFill>
                <a:latin typeface="Arial"/>
                <a:ea typeface="Arial"/>
                <a:cs typeface="Arial"/>
                <a:sym typeface="Arial"/>
              </a:defRPr>
            </a:lvl1pPr>
          </a:lstStyle>
          <a:p>
            <a:r>
              <a:rPr sz="2400"/>
              <a:t>Innovate with the latest technologies from any cloud.</a:t>
            </a:r>
          </a:p>
        </p:txBody>
      </p:sp>
      <p:pic>
        <p:nvPicPr>
          <p:cNvPr id="25" name="Retina Display-861122560.jpg" descr="Retina Display-861122560.jpg"/>
          <p:cNvPicPr>
            <a:picLocks noChangeAspect="1"/>
          </p:cNvPicPr>
          <p:nvPr/>
        </p:nvPicPr>
        <p:blipFill rotWithShape="1">
          <a:blip r:embed="rId4">
            <a:extLst/>
          </a:blip>
          <a:srcRect l="34482" t="5450" r="-1781" b="3853"/>
          <a:stretch/>
        </p:blipFill>
        <p:spPr>
          <a:xfrm>
            <a:off x="-3" y="3302345"/>
            <a:ext cx="3557016" cy="3553260"/>
          </a:xfrm>
          <a:prstGeom prst="rect">
            <a:avLst/>
          </a:prstGeom>
          <a:ln w="12700">
            <a:miter lim="400000"/>
          </a:ln>
        </p:spPr>
      </p:pic>
      <p:sp>
        <p:nvSpPr>
          <p:cNvPr id="17" name="Footer Placeholder 1"/>
          <p:cNvSpPr txBox="1">
            <a:spLocks/>
          </p:cNvSpPr>
          <p:nvPr/>
        </p:nvSpPr>
        <p:spPr>
          <a:xfrm>
            <a:off x="214313" y="6455445"/>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FFFFFF"/>
                </a:solidFill>
                <a:latin typeface="IBM Plex Sans" charset="0"/>
                <a:ea typeface="IBM Plex Sans" charset="0"/>
                <a:cs typeface="IBM Plex Sans" charset="0"/>
              </a:rPr>
              <a:t>IBM Cloud / © 2018 IBM Corporation</a:t>
            </a:r>
            <a:endParaRPr lang="en-US" sz="800" dirty="0">
              <a:solidFill>
                <a:srgbClr val="FFFFFF"/>
              </a:solidFill>
              <a:latin typeface="IBM Plex Sans" charset="0"/>
              <a:ea typeface="IBM Plex Sans" charset="0"/>
              <a:cs typeface="IBM Plex Sans" charset="0"/>
            </a:endParaRPr>
          </a:p>
        </p:txBody>
      </p:sp>
      <p:sp>
        <p:nvSpPr>
          <p:cNvPr id="19"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6</a:t>
            </a:r>
          </a:p>
        </p:txBody>
      </p:sp>
    </p:spTree>
    <p:extLst>
      <p:ext uri="{BB962C8B-B14F-4D97-AF65-F5344CB8AC3E}">
        <p14:creationId xmlns:p14="http://schemas.microsoft.com/office/powerpoint/2010/main" val="1895866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t="20000" b="14722"/>
          <a:stretch/>
        </p:blipFill>
        <p:spPr>
          <a:xfrm>
            <a:off x="-15885" y="1371600"/>
            <a:ext cx="12240229" cy="4476750"/>
          </a:xfrm>
          <a:prstGeom prst="rect">
            <a:avLst/>
          </a:prstGeom>
        </p:spPr>
      </p:pic>
      <p:sp>
        <p:nvSpPr>
          <p:cNvPr id="48" name="TextBox 47">
            <a:extLst>
              <a:ext uri="{FF2B5EF4-FFF2-40B4-BE49-F238E27FC236}">
                <a16:creationId xmlns:a16="http://schemas.microsoft.com/office/drawing/2014/main" id="{F19C1455-2E42-49EF-B0BD-13EE7E04483A}"/>
              </a:ext>
            </a:extLst>
          </p:cNvPr>
          <p:cNvSpPr txBox="1"/>
          <p:nvPr/>
        </p:nvSpPr>
        <p:spPr>
          <a:xfrm>
            <a:off x="7376921" y="5987940"/>
            <a:ext cx="4488729" cy="307777"/>
          </a:xfrm>
          <a:prstGeom prst="rect">
            <a:avLst/>
          </a:prstGeom>
          <a:noFill/>
        </p:spPr>
        <p:txBody>
          <a:bodyPr wrap="none" rtlCol="0">
            <a:spAutoFit/>
          </a:bodyPr>
          <a:lstStyle/>
          <a:p>
            <a:r>
              <a:rPr lang="en-US" sz="1400" baseline="30000" dirty="0">
                <a:solidFill>
                  <a:schemeClr val="bg2"/>
                </a:solidFill>
              </a:rPr>
              <a:t>1</a:t>
            </a:r>
            <a:r>
              <a:rPr lang="en-US" sz="1400" dirty="0">
                <a:solidFill>
                  <a:schemeClr val="bg2"/>
                </a:solidFill>
              </a:rPr>
              <a:t>IDC </a:t>
            </a:r>
            <a:r>
              <a:rPr lang="en-US" sz="1400" dirty="0" err="1">
                <a:solidFill>
                  <a:schemeClr val="bg2"/>
                </a:solidFill>
              </a:rPr>
              <a:t>Futurescape</a:t>
            </a:r>
            <a:r>
              <a:rPr lang="en-US" sz="1400" dirty="0">
                <a:solidFill>
                  <a:schemeClr val="bg2"/>
                </a:solidFill>
              </a:rPr>
              <a:t>, </a:t>
            </a:r>
            <a:r>
              <a:rPr lang="en-US" sz="1400" dirty="0">
                <a:solidFill>
                  <a:schemeClr val="bg2"/>
                </a:solidFill>
                <a:hlinkClick r:id="rId4"/>
              </a:rPr>
              <a:t>Worldwide Cloud 2018 Predictions </a:t>
            </a:r>
            <a:endParaRPr lang="en-US" sz="1400" baseline="30000" dirty="0">
              <a:solidFill>
                <a:schemeClr val="bg2"/>
              </a:solidFill>
            </a:endParaRPr>
          </a:p>
        </p:txBody>
      </p:sp>
      <p:sp>
        <p:nvSpPr>
          <p:cNvPr id="2" name="TextBox 1"/>
          <p:cNvSpPr txBox="1"/>
          <p:nvPr/>
        </p:nvSpPr>
        <p:spPr>
          <a:xfrm>
            <a:off x="666750" y="244996"/>
            <a:ext cx="11198900" cy="523220"/>
          </a:xfrm>
          <a:prstGeom prst="rect">
            <a:avLst/>
          </a:prstGeom>
          <a:noFill/>
        </p:spPr>
        <p:txBody>
          <a:bodyPr wrap="none" rtlCol="0">
            <a:spAutoFit/>
          </a:bodyPr>
          <a:lstStyle/>
          <a:p>
            <a:r>
              <a:rPr lang="en-US" sz="2800" dirty="0">
                <a:solidFill>
                  <a:schemeClr val="bg2"/>
                </a:solidFill>
                <a:latin typeface="IBM Plex Sans" charset="0"/>
                <a:ea typeface="IBM Plex Sans" charset="0"/>
                <a:cs typeface="IBM Plex Sans" charset="0"/>
              </a:rPr>
              <a:t>IBM provides tools to help clients manage </a:t>
            </a:r>
            <a:r>
              <a:rPr lang="en-US" sz="2800">
                <a:solidFill>
                  <a:schemeClr val="bg2"/>
                </a:solidFill>
                <a:latin typeface="IBM Plex Sans" charset="0"/>
                <a:ea typeface="IBM Plex Sans" charset="0"/>
                <a:cs typeface="IBM Plex Sans" charset="0"/>
              </a:rPr>
              <a:t>multi-cloud environments</a:t>
            </a:r>
          </a:p>
        </p:txBody>
      </p:sp>
      <p:sp>
        <p:nvSpPr>
          <p:cNvPr id="5" name="TextBox 4"/>
          <p:cNvSpPr txBox="1"/>
          <p:nvPr/>
        </p:nvSpPr>
        <p:spPr>
          <a:xfrm>
            <a:off x="666750" y="824984"/>
            <a:ext cx="9161482" cy="369332"/>
          </a:xfrm>
          <a:prstGeom prst="rect">
            <a:avLst/>
          </a:prstGeom>
          <a:noFill/>
        </p:spPr>
        <p:txBody>
          <a:bodyPr wrap="none" rtlCol="0">
            <a:spAutoFit/>
          </a:bodyPr>
          <a:lstStyle/>
          <a:p>
            <a:r>
              <a:rPr lang="en-US" dirty="0">
                <a:solidFill>
                  <a:schemeClr val="bg2"/>
                </a:solidFill>
                <a:latin typeface="IBM Plex Sans" charset="0"/>
                <a:ea typeface="IBM Plex Sans" charset="0"/>
                <a:cs typeface="IBM Plex Sans" charset="0"/>
              </a:rPr>
              <a:t>By 2020, more than 90% of enterprises will use multiple cloud services and platforms</a:t>
            </a:r>
            <a:r>
              <a:rPr lang="en-US" baseline="30000" dirty="0">
                <a:solidFill>
                  <a:schemeClr val="bg2"/>
                </a:solidFill>
                <a:latin typeface="IBM Plex Sans" charset="0"/>
                <a:ea typeface="IBM Plex Sans" charset="0"/>
                <a:cs typeface="IBM Plex Sans" charset="0"/>
              </a:rPr>
              <a:t>1</a:t>
            </a:r>
          </a:p>
        </p:txBody>
      </p:sp>
      <p:sp>
        <p:nvSpPr>
          <p:cNvPr id="6"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rgbClr val="FFFFFF"/>
                </a:solidFill>
                <a:latin typeface="IBM Plex Sans" charset="0"/>
                <a:ea typeface="IBM Plex Sans" charset="0"/>
                <a:cs typeface="IBM Plex Sans" charset="0"/>
              </a:rPr>
              <a:t>IBM Cloud / © 2018 IBM Corporation</a:t>
            </a:r>
            <a:endParaRPr lang="en-US" sz="800" dirty="0">
              <a:solidFill>
                <a:srgbClr val="FFFFFF"/>
              </a:solidFill>
              <a:latin typeface="IBM Plex Sans" charset="0"/>
              <a:ea typeface="IBM Plex Sans" charset="0"/>
              <a:cs typeface="IBM Plex Sans" charset="0"/>
            </a:endParaRPr>
          </a:p>
        </p:txBody>
      </p:sp>
      <p:sp>
        <p:nvSpPr>
          <p:cNvPr id="7"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7</a:t>
            </a:r>
          </a:p>
        </p:txBody>
      </p:sp>
    </p:spTree>
    <p:extLst>
      <p:ext uri="{BB962C8B-B14F-4D97-AF65-F5344CB8AC3E}">
        <p14:creationId xmlns:p14="http://schemas.microsoft.com/office/powerpoint/2010/main" val="56987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6" name="Shape 294"/>
          <p:cNvSpPr txBox="1"/>
          <p:nvPr/>
        </p:nvSpPr>
        <p:spPr>
          <a:xfrm>
            <a:off x="3671843" y="3890090"/>
            <a:ext cx="8219609" cy="347405"/>
          </a:xfrm>
          <a:prstGeom prst="rect">
            <a:avLst/>
          </a:prstGeom>
          <a:solidFill>
            <a:srgbClr val="140956"/>
          </a:solid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endParaRPr lang="en-US" sz="10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85" name="Shape 295"/>
          <p:cNvSpPr txBox="1"/>
          <p:nvPr/>
        </p:nvSpPr>
        <p:spPr>
          <a:xfrm>
            <a:off x="3649511" y="4314393"/>
            <a:ext cx="8241941" cy="642409"/>
          </a:xfrm>
          <a:prstGeom prst="rect">
            <a:avLst/>
          </a:prstGeom>
          <a:solidFill>
            <a:srgbClr val="140956"/>
          </a:solidFill>
          <a:ln w="12700">
            <a:noFill/>
          </a:ln>
        </p:spPr>
        <p:txBody>
          <a:bodyPr wrap="square" lIns="121900" tIns="60933" rIns="121900" bIns="60933" anchor="ctr" anchorCtr="0">
            <a:noAutofit/>
          </a:bodyPr>
          <a:lstStyle/>
          <a:p>
            <a:pPr algn="ctr">
              <a:lnSpc>
                <a:spcPct val="90000"/>
              </a:lnSpc>
              <a:buClr>
                <a:srgbClr val="EFD2FF"/>
              </a:buClr>
              <a:buSzPct val="25000"/>
            </a:pP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37" name="Shape 306"/>
          <p:cNvSpPr/>
          <p:nvPr/>
        </p:nvSpPr>
        <p:spPr>
          <a:xfrm>
            <a:off x="3689875" y="2575615"/>
            <a:ext cx="8240616" cy="1136957"/>
          </a:xfrm>
          <a:prstGeom prst="rect">
            <a:avLst/>
          </a:prstGeom>
          <a:solidFill>
            <a:srgbClr val="362F9F"/>
          </a:solidFill>
          <a:ln w="9525" cap="flat" cmpd="sng">
            <a:noFill/>
            <a:prstDash val="solid"/>
            <a:round/>
            <a:headEnd type="none" w="med" len="med"/>
            <a:tailEnd type="none" w="med" len="med"/>
          </a:ln>
        </p:spPr>
        <p:txBody>
          <a:bodyPr lIns="0" tIns="0" rIns="0" bIns="0" anchor="ctr" anchorCtr="0">
            <a:noAutofit/>
          </a:bodyPr>
          <a:lstStyle/>
          <a:p>
            <a:pPr algn="ctr"/>
            <a:endParaRPr sz="1200">
              <a:solidFill>
                <a:srgbClr val="150957"/>
              </a:solidFill>
              <a:latin typeface="IBM Plex Sans" panose="020B0503050000000000" pitchFamily="34" charset="77"/>
              <a:ea typeface="IBM Eliot Sans Regular" charset="0"/>
              <a:cs typeface="IBM Eliot Sans Regular" charset="0"/>
              <a:sym typeface="Arial"/>
            </a:endParaRPr>
          </a:p>
        </p:txBody>
      </p:sp>
      <p:sp>
        <p:nvSpPr>
          <p:cNvPr id="262" name="Shape 295"/>
          <p:cNvSpPr txBox="1"/>
          <p:nvPr/>
        </p:nvSpPr>
        <p:spPr>
          <a:xfrm>
            <a:off x="3649510" y="5090980"/>
            <a:ext cx="8241943" cy="948573"/>
          </a:xfrm>
          <a:prstGeom prst="rect">
            <a:avLst/>
          </a:prstGeom>
          <a:solidFill>
            <a:srgbClr val="3047E4"/>
          </a:solidFill>
          <a:ln w="12700">
            <a:noFill/>
          </a:ln>
        </p:spPr>
        <p:txBody>
          <a:bodyPr wrap="square" lIns="121900" tIns="60933" rIns="121900" bIns="60933" anchor="ctr" anchorCtr="0">
            <a:noAutofit/>
          </a:bodyPr>
          <a:lstStyle/>
          <a:p>
            <a:pPr algn="ctr">
              <a:lnSpc>
                <a:spcPct val="90000"/>
              </a:lnSpc>
              <a:buClr>
                <a:srgbClr val="EFD2FF"/>
              </a:buClr>
              <a:buSzPct val="25000"/>
            </a:pP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31" name="Title 2"/>
          <p:cNvSpPr txBox="1">
            <a:spLocks/>
          </p:cNvSpPr>
          <p:nvPr/>
        </p:nvSpPr>
        <p:spPr>
          <a:xfrm>
            <a:off x="304800" y="294322"/>
            <a:ext cx="7724775" cy="861774"/>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2800" dirty="0">
                <a:latin typeface="IBM Plex Sans" panose="020B0503050000000000" pitchFamily="34" charset="77"/>
                <a:ea typeface="IBM Eliot Sans Regular" charset="0"/>
                <a:cs typeface="IBM Eliot Sans Regular" charset="0"/>
                <a:sym typeface="Helvetica Neue"/>
              </a:rPr>
              <a:t>Only the </a:t>
            </a:r>
            <a:r>
              <a:rPr lang="en-US" sz="2800" dirty="0">
                <a:solidFill>
                  <a:srgbClr val="1BA3FF"/>
                </a:solidFill>
                <a:latin typeface="IBM Plex Sans" panose="020B0503050000000000" pitchFamily="34" charset="77"/>
              </a:rPr>
              <a:t>IBM Cloud </a:t>
            </a:r>
            <a:r>
              <a:rPr lang="en-US" sz="2800" dirty="0">
                <a:latin typeface="IBM Plex Sans" panose="020B0503050000000000" pitchFamily="34" charset="77"/>
              </a:rPr>
              <a:t>delivers the technologies that power innovation for the enterprise</a:t>
            </a:r>
          </a:p>
        </p:txBody>
      </p:sp>
      <p:sp>
        <p:nvSpPr>
          <p:cNvPr id="94" name="Slide Number Placeholder 2"/>
          <p:cNvSpPr>
            <a:spLocks noGrp="1"/>
          </p:cNvSpPr>
          <p:nvPr>
            <p:ph type="sldNum" sz="quarter" idx="10"/>
          </p:nvPr>
        </p:nvSpPr>
        <p:spPr>
          <a:xfrm>
            <a:off x="9104965" y="5273971"/>
            <a:ext cx="2743200" cy="182880"/>
          </a:xfrm>
        </p:spPr>
        <p:txBody>
          <a:bodyPr/>
          <a:lstStyle>
            <a:lvl1pPr>
              <a:defRPr>
                <a:solidFill>
                  <a:schemeClr val="tx1"/>
                </a:solidFill>
              </a:defRPr>
            </a:lvl1pPr>
          </a:lstStyle>
          <a:p>
            <a:fld id="{14833B3C-71BE-834B-8995-E9D714B50B0B}" type="slidenum">
              <a:rPr lang="en-US" smtClean="0">
                <a:solidFill>
                  <a:srgbClr val="FFFFFF"/>
                </a:solidFill>
                <a:latin typeface="IBM Plex Sans" panose="020B0503050000000000" pitchFamily="34" charset="77"/>
              </a:rPr>
              <a:pPr/>
              <a:t>8</a:t>
            </a:fld>
            <a:endParaRPr lang="en-US" dirty="0">
              <a:solidFill>
                <a:srgbClr val="FFFFFF"/>
              </a:solidFill>
              <a:latin typeface="IBM Plex Sans" panose="020B0503050000000000" pitchFamily="34" charset="77"/>
            </a:endParaRPr>
          </a:p>
        </p:txBody>
      </p:sp>
      <p:sp>
        <p:nvSpPr>
          <p:cNvPr id="124" name="Shape 296"/>
          <p:cNvSpPr/>
          <p:nvPr/>
        </p:nvSpPr>
        <p:spPr>
          <a:xfrm>
            <a:off x="3688546" y="1488333"/>
            <a:ext cx="8241941" cy="949703"/>
          </a:xfrm>
          <a:prstGeom prst="rect">
            <a:avLst/>
          </a:prstGeom>
          <a:solidFill>
            <a:srgbClr val="211D7F"/>
          </a:solidFill>
          <a:ln w="12700" cap="flat" cmpd="sng">
            <a:no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40" name="Shape 301"/>
          <p:cNvSpPr/>
          <p:nvPr/>
        </p:nvSpPr>
        <p:spPr>
          <a:xfrm>
            <a:off x="304800" y="3851948"/>
            <a:ext cx="3254060" cy="1094037"/>
          </a:xfrm>
          <a:prstGeom prst="rect">
            <a:avLst/>
          </a:prstGeom>
          <a:solidFill>
            <a:srgbClr val="140956"/>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Cloud infrastructure</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A highly scalable, security enabled infrastructure</a:t>
            </a:r>
          </a:p>
        </p:txBody>
      </p:sp>
      <p:sp>
        <p:nvSpPr>
          <p:cNvPr id="141" name="Shape 301"/>
          <p:cNvSpPr/>
          <p:nvPr/>
        </p:nvSpPr>
        <p:spPr>
          <a:xfrm>
            <a:off x="343835" y="1488332"/>
            <a:ext cx="3254060" cy="948573"/>
          </a:xfrm>
          <a:prstGeom prst="rect">
            <a:avLst/>
          </a:prstGeom>
          <a:solidFill>
            <a:srgbClr val="211D7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Data</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Tools to prepare data </a:t>
            </a:r>
            <a:br>
              <a:rPr lang="en-US" sz="1200" dirty="0">
                <a:solidFill>
                  <a:srgbClr val="FFFFFF"/>
                </a:solidFill>
                <a:latin typeface="IBM Plex Sans" panose="020B0503050000000000" pitchFamily="34" charset="77"/>
                <a:ea typeface="IBM Eliot Sans Regular" charset="0"/>
                <a:cs typeface="IBM Eliot Sans Regular" charset="0"/>
                <a:sym typeface="Helvetica Neue"/>
              </a:rPr>
            </a:br>
            <a:r>
              <a:rPr lang="en-US" sz="1200" dirty="0">
                <a:solidFill>
                  <a:srgbClr val="FFFFFF"/>
                </a:solidFill>
                <a:latin typeface="IBM Plex Sans" panose="020B0503050000000000" pitchFamily="34" charset="77"/>
                <a:ea typeface="IBM Eliot Sans Regular" charset="0"/>
                <a:cs typeface="IBM Eliot Sans Regular" charset="0"/>
                <a:sym typeface="Helvetica Neue"/>
              </a:rPr>
              <a:t>for cognitive</a:t>
            </a:r>
          </a:p>
        </p:txBody>
      </p:sp>
      <p:sp>
        <p:nvSpPr>
          <p:cNvPr id="142" name="Shape 301"/>
          <p:cNvSpPr/>
          <p:nvPr/>
        </p:nvSpPr>
        <p:spPr>
          <a:xfrm>
            <a:off x="343835" y="2579581"/>
            <a:ext cx="3254060" cy="1141104"/>
          </a:xfrm>
          <a:prstGeom prst="rect">
            <a:avLst/>
          </a:prstGeom>
          <a:solidFill>
            <a:srgbClr val="362F9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AI</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Cognitive building blocks for developers</a:t>
            </a:r>
          </a:p>
        </p:txBody>
      </p:sp>
      <p:sp>
        <p:nvSpPr>
          <p:cNvPr id="143" name="Shape 301"/>
          <p:cNvSpPr/>
          <p:nvPr/>
        </p:nvSpPr>
        <p:spPr>
          <a:xfrm>
            <a:off x="304800" y="5085235"/>
            <a:ext cx="3259851" cy="954319"/>
          </a:xfrm>
          <a:prstGeom prst="rect">
            <a:avLst/>
          </a:prstGeom>
          <a:solidFill>
            <a:srgbClr val="293FD1"/>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467" b="1" dirty="0">
                <a:solidFill>
                  <a:srgbClr val="FFFFFF"/>
                </a:solidFill>
                <a:latin typeface="IBM Plex Sans" panose="020B0503050000000000" pitchFamily="34" charset="77"/>
                <a:ea typeface="IBM Eliot Sans Regular" charset="0"/>
                <a:cs typeface="IBM Eliot Sans Regular" charset="0"/>
                <a:sym typeface="Helvetica Neue"/>
              </a:rPr>
              <a:t>Applications, solutions &amp; services</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Targeted solutions for enterprise businesses</a:t>
            </a:r>
          </a:p>
        </p:txBody>
      </p:sp>
      <p:sp>
        <p:nvSpPr>
          <p:cNvPr id="144" name="Shape 295"/>
          <p:cNvSpPr txBox="1"/>
          <p:nvPr/>
        </p:nvSpPr>
        <p:spPr>
          <a:xfrm>
            <a:off x="3816796"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Ingestion</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46" name="Shape 305"/>
          <p:cNvSpPr txBox="1"/>
          <p:nvPr/>
        </p:nvSpPr>
        <p:spPr>
          <a:xfrm>
            <a:off x="3928435" y="2639412"/>
            <a:ext cx="984272" cy="414528"/>
          </a:xfrm>
          <a:prstGeom prst="rect">
            <a:avLst/>
          </a:prstGeom>
          <a:noFill/>
          <a:ln>
            <a:noFill/>
          </a:ln>
        </p:spPr>
        <p:txBody>
          <a:bodyPr lIns="85333" tIns="60933" rIns="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Conversation</a:t>
            </a:r>
          </a:p>
        </p:txBody>
      </p:sp>
      <p:sp>
        <p:nvSpPr>
          <p:cNvPr id="147" name="Shape 307"/>
          <p:cNvSpPr txBox="1"/>
          <p:nvPr/>
        </p:nvSpPr>
        <p:spPr>
          <a:xfrm rot="16200000">
            <a:off x="3523634"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48" name="Shape 295"/>
          <p:cNvSpPr txBox="1"/>
          <p:nvPr/>
        </p:nvSpPr>
        <p:spPr>
          <a:xfrm>
            <a:off x="5489677"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49" name="Shape 295"/>
          <p:cNvSpPr txBox="1"/>
          <p:nvPr/>
        </p:nvSpPr>
        <p:spPr>
          <a:xfrm>
            <a:off x="7127497"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Analytics</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50" name="Shape 295"/>
          <p:cNvSpPr txBox="1"/>
          <p:nvPr/>
        </p:nvSpPr>
        <p:spPr>
          <a:xfrm>
            <a:off x="8832868"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Deployment</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51" name="Shape 295"/>
          <p:cNvSpPr txBox="1"/>
          <p:nvPr/>
        </p:nvSpPr>
        <p:spPr>
          <a:xfrm>
            <a:off x="10491833"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Governance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73" name="Shape 305"/>
          <p:cNvSpPr txBox="1"/>
          <p:nvPr/>
        </p:nvSpPr>
        <p:spPr>
          <a:xfrm>
            <a:off x="3928436" y="3220231"/>
            <a:ext cx="990633"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Visual Recognition</a:t>
            </a:r>
          </a:p>
        </p:txBody>
      </p:sp>
      <p:sp>
        <p:nvSpPr>
          <p:cNvPr id="174" name="Shape 307"/>
          <p:cNvSpPr txBox="1"/>
          <p:nvPr/>
        </p:nvSpPr>
        <p:spPr>
          <a:xfrm rot="16200000">
            <a:off x="3517203"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76" name="Shape 305"/>
          <p:cNvSpPr txBox="1"/>
          <p:nvPr/>
        </p:nvSpPr>
        <p:spPr>
          <a:xfrm>
            <a:off x="5238375" y="2639412"/>
            <a:ext cx="970183"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Discovery</a:t>
            </a:r>
          </a:p>
        </p:txBody>
      </p:sp>
      <p:sp>
        <p:nvSpPr>
          <p:cNvPr id="177" name="Shape 307"/>
          <p:cNvSpPr txBox="1"/>
          <p:nvPr/>
        </p:nvSpPr>
        <p:spPr>
          <a:xfrm rot="16200000">
            <a:off x="4833574"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79" name="Shape 305"/>
          <p:cNvSpPr txBox="1"/>
          <p:nvPr/>
        </p:nvSpPr>
        <p:spPr>
          <a:xfrm>
            <a:off x="5238375" y="3220231"/>
            <a:ext cx="970184"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Speech</a:t>
            </a:r>
          </a:p>
        </p:txBody>
      </p:sp>
      <p:sp>
        <p:nvSpPr>
          <p:cNvPr id="180" name="Shape 307"/>
          <p:cNvSpPr txBox="1"/>
          <p:nvPr/>
        </p:nvSpPr>
        <p:spPr>
          <a:xfrm rot="16200000">
            <a:off x="4827141"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82" name="Shape 305"/>
          <p:cNvSpPr txBox="1"/>
          <p:nvPr/>
        </p:nvSpPr>
        <p:spPr>
          <a:xfrm>
            <a:off x="6541462" y="2639412"/>
            <a:ext cx="970183" cy="418523"/>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Compare &amp; Comply</a:t>
            </a:r>
          </a:p>
        </p:txBody>
      </p:sp>
      <p:sp>
        <p:nvSpPr>
          <p:cNvPr id="183" name="Shape 307"/>
          <p:cNvSpPr txBox="1"/>
          <p:nvPr/>
        </p:nvSpPr>
        <p:spPr>
          <a:xfrm rot="16200000">
            <a:off x="6136661"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91" name="Shape 305"/>
          <p:cNvSpPr txBox="1"/>
          <p:nvPr/>
        </p:nvSpPr>
        <p:spPr>
          <a:xfrm>
            <a:off x="6541461" y="3220231"/>
            <a:ext cx="970184" cy="426720"/>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Document Conversion</a:t>
            </a:r>
          </a:p>
        </p:txBody>
      </p:sp>
      <p:sp>
        <p:nvSpPr>
          <p:cNvPr id="195" name="Shape 307"/>
          <p:cNvSpPr txBox="1"/>
          <p:nvPr/>
        </p:nvSpPr>
        <p:spPr>
          <a:xfrm rot="16200000">
            <a:off x="6130228"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03" name="Shape 305"/>
          <p:cNvSpPr txBox="1"/>
          <p:nvPr/>
        </p:nvSpPr>
        <p:spPr>
          <a:xfrm>
            <a:off x="7852728" y="2639412"/>
            <a:ext cx="1237909"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DLaaS</a:t>
            </a:r>
          </a:p>
        </p:txBody>
      </p:sp>
      <p:sp>
        <p:nvSpPr>
          <p:cNvPr id="207" name="Shape 307"/>
          <p:cNvSpPr txBox="1"/>
          <p:nvPr/>
        </p:nvSpPr>
        <p:spPr>
          <a:xfrm rot="16200000">
            <a:off x="7457922" y="2741856"/>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12" name="Shape 305"/>
          <p:cNvSpPr txBox="1"/>
          <p:nvPr/>
        </p:nvSpPr>
        <p:spPr>
          <a:xfrm>
            <a:off x="7852727" y="3220231"/>
            <a:ext cx="124923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Nat Language Understanding</a:t>
            </a:r>
          </a:p>
        </p:txBody>
      </p:sp>
      <p:sp>
        <p:nvSpPr>
          <p:cNvPr id="213" name="Shape 307"/>
          <p:cNvSpPr txBox="1"/>
          <p:nvPr/>
        </p:nvSpPr>
        <p:spPr>
          <a:xfrm rot="16200000">
            <a:off x="7451488"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15" name="Shape 305"/>
          <p:cNvSpPr txBox="1"/>
          <p:nvPr/>
        </p:nvSpPr>
        <p:spPr>
          <a:xfrm>
            <a:off x="9463626" y="3220231"/>
            <a:ext cx="108492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Nat Language Classifier</a:t>
            </a:r>
          </a:p>
        </p:txBody>
      </p:sp>
      <p:sp>
        <p:nvSpPr>
          <p:cNvPr id="219" name="Shape 307"/>
          <p:cNvSpPr txBox="1"/>
          <p:nvPr/>
        </p:nvSpPr>
        <p:spPr>
          <a:xfrm rot="16200000">
            <a:off x="9038964" y="3297210"/>
            <a:ext cx="575387"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27" name="Shape 305"/>
          <p:cNvSpPr txBox="1"/>
          <p:nvPr/>
        </p:nvSpPr>
        <p:spPr>
          <a:xfrm>
            <a:off x="9463626" y="2639412"/>
            <a:ext cx="108492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Tone</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Analyzer</a:t>
            </a:r>
          </a:p>
        </p:txBody>
      </p:sp>
      <p:sp>
        <p:nvSpPr>
          <p:cNvPr id="235" name="Shape 307"/>
          <p:cNvSpPr txBox="1"/>
          <p:nvPr/>
        </p:nvSpPr>
        <p:spPr>
          <a:xfrm rot="16200000">
            <a:off x="9045398" y="2730352"/>
            <a:ext cx="562521"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38" name="Shape 305"/>
          <p:cNvSpPr txBox="1"/>
          <p:nvPr/>
        </p:nvSpPr>
        <p:spPr>
          <a:xfrm>
            <a:off x="10923087" y="2639412"/>
            <a:ext cx="1007400"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Personal</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Insight</a:t>
            </a:r>
          </a:p>
        </p:txBody>
      </p:sp>
      <p:sp>
        <p:nvSpPr>
          <p:cNvPr id="240" name="Shape 307"/>
          <p:cNvSpPr txBox="1"/>
          <p:nvPr/>
        </p:nvSpPr>
        <p:spPr>
          <a:xfrm rot="16200000">
            <a:off x="10504858" y="2730352"/>
            <a:ext cx="562521"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42" name="Shape 305"/>
          <p:cNvSpPr txBox="1"/>
          <p:nvPr/>
        </p:nvSpPr>
        <p:spPr>
          <a:xfrm>
            <a:off x="10923087" y="3220229"/>
            <a:ext cx="1007400"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Knowledge</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Query</a:t>
            </a:r>
          </a:p>
        </p:txBody>
      </p:sp>
      <p:sp>
        <p:nvSpPr>
          <p:cNvPr id="243" name="Shape 307"/>
          <p:cNvSpPr txBox="1"/>
          <p:nvPr/>
        </p:nvSpPr>
        <p:spPr>
          <a:xfrm rot="16200000">
            <a:off x="10498425" y="3296253"/>
            <a:ext cx="575388"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pic>
        <p:nvPicPr>
          <p:cNvPr id="245" name="Picture 2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47" y="1687268"/>
            <a:ext cx="558800" cy="533409"/>
          </a:xfrm>
          <a:prstGeom prst="rect">
            <a:avLst/>
          </a:prstGeom>
        </p:spPr>
      </p:pic>
      <p:pic>
        <p:nvPicPr>
          <p:cNvPr id="247" name="Picture 246"/>
          <p:cNvPicPr>
            <a:picLocks noChangeAspect="1"/>
          </p:cNvPicPr>
          <p:nvPr/>
        </p:nvPicPr>
        <p:blipFill>
          <a:blip r:embed="rId4"/>
          <a:stretch>
            <a:fillRect/>
          </a:stretch>
        </p:blipFill>
        <p:spPr>
          <a:xfrm>
            <a:off x="573226" y="2825849"/>
            <a:ext cx="553021" cy="584456"/>
          </a:xfrm>
          <a:prstGeom prst="rect">
            <a:avLst/>
          </a:prstGeom>
        </p:spPr>
      </p:pic>
      <p:pic>
        <p:nvPicPr>
          <p:cNvPr id="249" name="Picture 2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45" y="4152502"/>
            <a:ext cx="574333" cy="511805"/>
          </a:xfrm>
          <a:prstGeom prst="rect">
            <a:avLst/>
          </a:prstGeom>
        </p:spPr>
      </p:pic>
      <p:pic>
        <p:nvPicPr>
          <p:cNvPr id="251" name="Picture 2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024" y="5263406"/>
            <a:ext cx="676148" cy="596808"/>
          </a:xfrm>
          <a:prstGeom prst="rect">
            <a:avLst/>
          </a:prstGeom>
          <a:noFill/>
        </p:spPr>
      </p:pic>
      <p:sp>
        <p:nvSpPr>
          <p:cNvPr id="252" name="Shape 294"/>
          <p:cNvSpPr txBox="1"/>
          <p:nvPr/>
        </p:nvSpPr>
        <p:spPr>
          <a:xfrm>
            <a:off x="3671843" y="3840226"/>
            <a:ext cx="2383868"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Cloud Integration</a:t>
            </a:r>
          </a:p>
        </p:txBody>
      </p:sp>
      <p:sp>
        <p:nvSpPr>
          <p:cNvPr id="253" name="Shape 295"/>
          <p:cNvSpPr txBox="1"/>
          <p:nvPr/>
        </p:nvSpPr>
        <p:spPr>
          <a:xfrm>
            <a:off x="3649511" y="4314393"/>
            <a:ext cx="1040429" cy="642409"/>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Networking</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54" name="Shape 295"/>
          <p:cNvSpPr txBox="1"/>
          <p:nvPr/>
        </p:nvSpPr>
        <p:spPr>
          <a:xfrm>
            <a:off x="4841631" y="4314392"/>
            <a:ext cx="1040429" cy="643315"/>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Security</a:t>
            </a:r>
          </a:p>
        </p:txBody>
      </p:sp>
      <p:sp>
        <p:nvSpPr>
          <p:cNvPr id="255" name="Shape 295"/>
          <p:cNvSpPr txBox="1"/>
          <p:nvPr/>
        </p:nvSpPr>
        <p:spPr>
          <a:xfrm>
            <a:off x="6033751" y="4314393"/>
            <a:ext cx="1106321"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Core Enterprise Infrastructure</a:t>
            </a:r>
          </a:p>
        </p:txBody>
      </p:sp>
      <p:sp>
        <p:nvSpPr>
          <p:cNvPr id="256" name="Shape 295"/>
          <p:cNvSpPr txBox="1"/>
          <p:nvPr/>
        </p:nvSpPr>
        <p:spPr>
          <a:xfrm>
            <a:off x="7291763" y="4314393"/>
            <a:ext cx="1040429"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Cognitive</a:t>
            </a:r>
          </a:p>
          <a:p>
            <a:r>
              <a:rPr lang="en-US" sz="1067" dirty="0">
                <a:solidFill>
                  <a:srgbClr val="FFFFFF"/>
                </a:solidFill>
                <a:latin typeface="IBM Plex Sans" panose="020B0503050000000000" pitchFamily="34" charset="77"/>
                <a:ea typeface="IBM Eliot Sans Regular" charset="0"/>
                <a:cs typeface="IBM Eliot Sans Regular" charset="0"/>
                <a:sym typeface="Helvetica Neue"/>
              </a:rPr>
              <a:t>Systems</a:t>
            </a:r>
          </a:p>
        </p:txBody>
      </p:sp>
      <p:sp>
        <p:nvSpPr>
          <p:cNvPr id="257" name="Shape 295"/>
          <p:cNvSpPr txBox="1"/>
          <p:nvPr/>
        </p:nvSpPr>
        <p:spPr>
          <a:xfrm>
            <a:off x="8483883" y="4314393"/>
            <a:ext cx="1040429"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Virtual Servers</a:t>
            </a:r>
          </a:p>
        </p:txBody>
      </p:sp>
      <p:sp>
        <p:nvSpPr>
          <p:cNvPr id="258" name="Shape 295"/>
          <p:cNvSpPr txBox="1"/>
          <p:nvPr/>
        </p:nvSpPr>
        <p:spPr>
          <a:xfrm>
            <a:off x="10868120" y="4314393"/>
            <a:ext cx="1040429" cy="643316"/>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File 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59" name="Shape 295"/>
          <p:cNvSpPr txBox="1"/>
          <p:nvPr/>
        </p:nvSpPr>
        <p:spPr>
          <a:xfrm>
            <a:off x="9676003" y="4322209"/>
            <a:ext cx="1040429" cy="643315"/>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Object 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60" name="Shape 294"/>
          <p:cNvSpPr txBox="1"/>
          <p:nvPr/>
        </p:nvSpPr>
        <p:spPr>
          <a:xfrm>
            <a:off x="6059289" y="3840226"/>
            <a:ext cx="3443057" cy="347405"/>
          </a:xfrm>
          <a:prstGeom prst="rect">
            <a:avLst/>
          </a:prstGeom>
          <a:noFill/>
          <a:ln w="12700">
            <a:noFill/>
          </a:ln>
        </p:spPr>
        <p:txBody>
          <a:bodyPr lIns="121900" tIns="60933" rIns="121900" bIns="60933" anchor="ctr" anchorCtr="0">
            <a:noAutofit/>
          </a:bodyPr>
          <a:lstStyle/>
          <a:p>
            <a:pPr algn="ctr">
              <a:lnSpc>
                <a:spcPct val="90000"/>
              </a:lnSpc>
              <a:buClr>
                <a:srgbClr val="FFFE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Cognitive Micro-services</a:t>
            </a:r>
          </a:p>
        </p:txBody>
      </p:sp>
      <p:sp>
        <p:nvSpPr>
          <p:cNvPr id="261" name="Shape 294"/>
          <p:cNvSpPr txBox="1"/>
          <p:nvPr/>
        </p:nvSpPr>
        <p:spPr>
          <a:xfrm>
            <a:off x="9502346" y="3840226"/>
            <a:ext cx="2389107"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DevOps Tooling</a:t>
            </a:r>
          </a:p>
        </p:txBody>
      </p:sp>
      <p:cxnSp>
        <p:nvCxnSpPr>
          <p:cNvPr id="8" name="Straight Connector 7"/>
          <p:cNvCxnSpPr/>
          <p:nvPr/>
        </p:nvCxnSpPr>
        <p:spPr>
          <a:xfrm>
            <a:off x="4653325"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5702020"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6611361"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7660056"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8708750"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9757445"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10887632"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4997428"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6302900"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7625401"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9192396"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10640824"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stCxn id="237" idx="3"/>
          </p:cNvCxnSpPr>
          <p:nvPr/>
        </p:nvCxnSpPr>
        <p:spPr>
          <a:xfrm flipH="1" flipV="1">
            <a:off x="3689875" y="3140237"/>
            <a:ext cx="8240616" cy="385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312508"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5164280" y="1833674"/>
            <a:ext cx="296456" cy="282985"/>
            <a:chOff x="3417694" y="3156958"/>
            <a:chExt cx="222342" cy="222342"/>
          </a:xfrm>
        </p:grpSpPr>
        <p:sp>
          <p:nvSpPr>
            <p:cNvPr id="153"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54"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cxnSp>
        <p:nvCxnSpPr>
          <p:cNvPr id="276" name="Straight Connector 275"/>
          <p:cNvCxnSpPr/>
          <p:nvPr/>
        </p:nvCxnSpPr>
        <p:spPr>
          <a:xfrm>
            <a:off x="6983565"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8654623"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10325680"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6835337" y="1833674"/>
            <a:ext cx="296456" cy="282985"/>
            <a:chOff x="3417694" y="3156958"/>
            <a:chExt cx="222342" cy="222342"/>
          </a:xfrm>
        </p:grpSpPr>
        <p:sp>
          <p:nvSpPr>
            <p:cNvPr id="156"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57"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grpSp>
        <p:nvGrpSpPr>
          <p:cNvPr id="158" name="Group 157"/>
          <p:cNvGrpSpPr/>
          <p:nvPr/>
        </p:nvGrpSpPr>
        <p:grpSpPr>
          <a:xfrm>
            <a:off x="8506395" y="1833674"/>
            <a:ext cx="296456" cy="282985"/>
            <a:chOff x="3417694" y="3156958"/>
            <a:chExt cx="222342" cy="222342"/>
          </a:xfrm>
        </p:grpSpPr>
        <p:sp>
          <p:nvSpPr>
            <p:cNvPr id="159"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60"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grpSp>
        <p:nvGrpSpPr>
          <p:cNvPr id="161" name="Group 160"/>
          <p:cNvGrpSpPr/>
          <p:nvPr/>
        </p:nvGrpSpPr>
        <p:grpSpPr>
          <a:xfrm>
            <a:off x="10177452" y="1833674"/>
            <a:ext cx="296456" cy="282985"/>
            <a:chOff x="3417694" y="3156958"/>
            <a:chExt cx="222342" cy="222342"/>
          </a:xfrm>
        </p:grpSpPr>
        <p:sp>
          <p:nvSpPr>
            <p:cNvPr id="162"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63"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cxnSp>
        <p:nvCxnSpPr>
          <p:cNvPr id="279" name="Straight Connector 278"/>
          <p:cNvCxnSpPr/>
          <p:nvPr/>
        </p:nvCxnSpPr>
        <p:spPr>
          <a:xfrm>
            <a:off x="5963069" y="3880140"/>
            <a:ext cx="0" cy="1085384"/>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9603374" y="3880140"/>
            <a:ext cx="0" cy="1085384"/>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4761162"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7216856"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8398484"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0786554"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4" name="Shape 295"/>
          <p:cNvSpPr txBox="1"/>
          <p:nvPr/>
        </p:nvSpPr>
        <p:spPr>
          <a:xfrm>
            <a:off x="3649510" y="5085235"/>
            <a:ext cx="958937" cy="954319"/>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Oncology</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5" name="Shape 295"/>
          <p:cNvSpPr txBox="1"/>
          <p:nvPr/>
        </p:nvSpPr>
        <p:spPr>
          <a:xfrm>
            <a:off x="4698205"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Cyber Security</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6" name="Shape 295"/>
          <p:cNvSpPr txBox="1"/>
          <p:nvPr/>
        </p:nvSpPr>
        <p:spPr>
          <a:xfrm>
            <a:off x="5746898" y="5090980"/>
            <a:ext cx="819584"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Weather</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7" name="Shape 295"/>
          <p:cNvSpPr txBox="1"/>
          <p:nvPr/>
        </p:nvSpPr>
        <p:spPr>
          <a:xfrm>
            <a:off x="6656241"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IBM Services &amp; Ind. Solutions</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8" name="Shape 295"/>
          <p:cNvSpPr txBox="1"/>
          <p:nvPr/>
        </p:nvSpPr>
        <p:spPr>
          <a:xfrm>
            <a:off x="7704935"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Virtual Agent</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9" name="Shape 295"/>
          <p:cNvSpPr txBox="1"/>
          <p:nvPr/>
        </p:nvSpPr>
        <p:spPr>
          <a:xfrm>
            <a:off x="8753630"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 Explore &amp; Discover</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10" name="Shape 295"/>
          <p:cNvSpPr txBox="1"/>
          <p:nvPr/>
        </p:nvSpPr>
        <p:spPr>
          <a:xfrm>
            <a:off x="9802324" y="5090980"/>
            <a:ext cx="1040429"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IBM Risk &amp; Compliance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11" name="Shape 295"/>
          <p:cNvSpPr txBox="1"/>
          <p:nvPr/>
        </p:nvSpPr>
        <p:spPr>
          <a:xfrm>
            <a:off x="10932515" y="5263406"/>
            <a:ext cx="958937" cy="594491"/>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Asset Mgmt. (Maximo)</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99" name="Footer Placeholder 1">
            <a:extLst>
              <a:ext uri="{FF2B5EF4-FFF2-40B4-BE49-F238E27FC236}">
                <a16:creationId xmlns:a16="http://schemas.microsoft.com/office/drawing/2014/main" id="{59A9C91C-5F4B-6A4B-B478-A52C0B240937}"/>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rgbClr val="FFFFFF"/>
                </a:solidFill>
                <a:latin typeface="IBM Plex Sans" panose="020B0503050000000000" pitchFamily="34" charset="77"/>
              </a:rPr>
              <a:t>IBM Cloud / © 2018 IBM Corporation</a:t>
            </a:r>
            <a:endParaRPr lang="en-US" dirty="0">
              <a:solidFill>
                <a:srgbClr val="FFFFFF"/>
              </a:solidFill>
              <a:latin typeface="IBM Plex Sans" panose="020B0503050000000000" pitchFamily="34" charset="77"/>
            </a:endParaRPr>
          </a:p>
        </p:txBody>
      </p:sp>
      <p:sp>
        <p:nvSpPr>
          <p:cNvPr id="100" name="Slide Number Placeholder 6"/>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kern="0" dirty="0">
                <a:solidFill>
                  <a:srgbClr val="FFFFFF"/>
                </a:solidFill>
                <a:sym typeface="Arial"/>
              </a:rPr>
              <a:t>8</a:t>
            </a:r>
          </a:p>
        </p:txBody>
      </p:sp>
    </p:spTree>
    <p:extLst>
      <p:ext uri="{BB962C8B-B14F-4D97-AF65-F5344CB8AC3E}">
        <p14:creationId xmlns:p14="http://schemas.microsoft.com/office/powerpoint/2010/main" val="26364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14">
            <a:extLst>
              <a:ext uri="{FF2B5EF4-FFF2-40B4-BE49-F238E27FC236}">
                <a16:creationId xmlns:a16="http://schemas.microsoft.com/office/drawing/2014/main" id="{E85445C8-1D65-4AAC-90B4-8D9820E457AD}"/>
              </a:ext>
            </a:extLst>
          </p:cNvPr>
          <p:cNvSpPr>
            <a:spLocks/>
          </p:cNvSpPr>
          <p:nvPr>
            <p:custDataLst>
              <p:tags r:id="rId1"/>
            </p:custDataLst>
          </p:nvPr>
        </p:nvSpPr>
        <p:spPr bwMode="auto">
          <a:xfrm rot="10800000" flipH="1" flipV="1">
            <a:off x="0" y="2"/>
            <a:ext cx="8906587" cy="685157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bg1"/>
          </a:solidFill>
          <a:ln w="38100" cap="flat">
            <a:solidFill>
              <a:srgbClr val="031973"/>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6" name="Arc 14">
            <a:extLst>
              <a:ext uri="{FF2B5EF4-FFF2-40B4-BE49-F238E27FC236}">
                <a16:creationId xmlns:a16="http://schemas.microsoft.com/office/drawing/2014/main" id="{E5450D93-4029-46BB-BB57-B50515872851}"/>
              </a:ext>
            </a:extLst>
          </p:cNvPr>
          <p:cNvSpPr>
            <a:spLocks/>
          </p:cNvSpPr>
          <p:nvPr>
            <p:custDataLst>
              <p:tags r:id="rId2"/>
            </p:custDataLst>
          </p:nvPr>
        </p:nvSpPr>
        <p:spPr bwMode="auto">
          <a:xfrm rot="10800000" flipH="1" flipV="1">
            <a:off x="3" y="2103965"/>
            <a:ext cx="6221872" cy="475403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accent3"/>
          </a:solidFill>
          <a:ln w="38100" cap="flat">
            <a:solidFill>
              <a:srgbClr val="054ADA"/>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7" name="Arc 15">
            <a:extLst>
              <a:ext uri="{FF2B5EF4-FFF2-40B4-BE49-F238E27FC236}">
                <a16:creationId xmlns:a16="http://schemas.microsoft.com/office/drawing/2014/main" id="{D9004C1C-C229-4BD1-B247-7D57B1A28D89}"/>
              </a:ext>
            </a:extLst>
          </p:cNvPr>
          <p:cNvSpPr>
            <a:spLocks/>
          </p:cNvSpPr>
          <p:nvPr>
            <p:custDataLst>
              <p:tags r:id="rId3"/>
            </p:custDataLst>
          </p:nvPr>
        </p:nvSpPr>
        <p:spPr bwMode="auto">
          <a:xfrm rot="10800000" flipH="1" flipV="1">
            <a:off x="3" y="3991738"/>
            <a:ext cx="3951139" cy="28598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accent2"/>
          </a:solidFill>
          <a:ln w="38100" cap="flat">
            <a:solidFill>
              <a:srgbClr val="3D8AFF"/>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11" name="Title 7">
            <a:extLst>
              <a:ext uri="{FF2B5EF4-FFF2-40B4-BE49-F238E27FC236}">
                <a16:creationId xmlns:a16="http://schemas.microsoft.com/office/drawing/2014/main" id="{7D72040D-2114-49BA-90FC-46F9EB4D6394}"/>
              </a:ext>
            </a:extLst>
          </p:cNvPr>
          <p:cNvSpPr>
            <a:spLocks noGrp="1"/>
          </p:cNvSpPr>
          <p:nvPr>
            <p:ph type="title"/>
          </p:nvPr>
        </p:nvSpPr>
        <p:spPr>
          <a:xfrm>
            <a:off x="5770881" y="268224"/>
            <a:ext cx="4159293" cy="1228515"/>
          </a:xfrm>
        </p:spPr>
        <p:txBody>
          <a:bodyPr vert="horz" lIns="0" tIns="0" rIns="0" bIns="0" rtlCol="0" anchor="t" anchorCtr="0">
            <a:noAutofit/>
          </a:bodyPr>
          <a:lstStyle/>
          <a:p>
            <a:r>
              <a:rPr lang="en-US" sz="2800" dirty="0">
                <a:latin typeface="IBM Plex Sans" panose="020B0503050000000000" pitchFamily="34" charset="77"/>
                <a:ea typeface="IBM Plex Sans" charset="0"/>
                <a:cs typeface="IBM Plex Sans" charset="0"/>
              </a:rPr>
              <a:t>Matching the right cloud to the right workload</a:t>
            </a:r>
          </a:p>
        </p:txBody>
      </p:sp>
      <p:sp>
        <p:nvSpPr>
          <p:cNvPr id="12" name="Rectangle 11">
            <a:extLst>
              <a:ext uri="{FF2B5EF4-FFF2-40B4-BE49-F238E27FC236}">
                <a16:creationId xmlns:a16="http://schemas.microsoft.com/office/drawing/2014/main" id="{B4C989A1-FB17-4035-8942-0D437F68EC74}"/>
              </a:ext>
            </a:extLst>
          </p:cNvPr>
          <p:cNvSpPr/>
          <p:nvPr/>
        </p:nvSpPr>
        <p:spPr>
          <a:xfrm>
            <a:off x="263353" y="4365105"/>
            <a:ext cx="1009892" cy="517193"/>
          </a:xfrm>
          <a:prstGeom prst="rect">
            <a:avLst/>
          </a:prstGeom>
          <a:noFill/>
          <a:ln w="9525" cap="flat" cmpd="sng" algn="ctr">
            <a:noFill/>
            <a:prstDash val="solid"/>
          </a:ln>
          <a:effectLst/>
        </p:spPr>
        <p:txBody>
          <a:bodyPr wrap="non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Maintain</a:t>
            </a:r>
            <a:br>
              <a:rPr lang="es-ES" sz="1867" b="1" dirty="0">
                <a:solidFill>
                  <a:srgbClr val="FFFFFF"/>
                </a:solidFill>
                <a:latin typeface="IBM Plex Sans" panose="020B0503050000000000" pitchFamily="34" charset="77"/>
                <a:ea typeface="Helvetica Neue Medium" charset="0"/>
                <a:cs typeface="Helvetica Neue Medium" charset="0"/>
              </a:rPr>
            </a:br>
            <a:r>
              <a:rPr lang="es-ES" sz="1867" b="1" dirty="0">
                <a:solidFill>
                  <a:srgbClr val="FFFFFF"/>
                </a:solidFill>
                <a:latin typeface="IBM Plex Sans" panose="020B0503050000000000" pitchFamily="34" charset="77"/>
                <a:ea typeface="Helvetica Neue Medium" charset="0"/>
                <a:cs typeface="Helvetica Neue Medium" charset="0"/>
              </a:rPr>
              <a:t>&amp; Evolve</a:t>
            </a:r>
          </a:p>
        </p:txBody>
      </p:sp>
      <p:sp>
        <p:nvSpPr>
          <p:cNvPr id="13" name="Rectangle 12">
            <a:extLst>
              <a:ext uri="{FF2B5EF4-FFF2-40B4-BE49-F238E27FC236}">
                <a16:creationId xmlns:a16="http://schemas.microsoft.com/office/drawing/2014/main" id="{0CCAC154-94B6-4A8A-8B8B-A94604FE8432}"/>
              </a:ext>
            </a:extLst>
          </p:cNvPr>
          <p:cNvSpPr/>
          <p:nvPr/>
        </p:nvSpPr>
        <p:spPr>
          <a:xfrm>
            <a:off x="283677" y="2409806"/>
            <a:ext cx="1198880" cy="517193"/>
          </a:xfrm>
          <a:prstGeom prst="rect">
            <a:avLst/>
          </a:prstGeom>
          <a:noFill/>
          <a:ln w="9525" cap="flat" cmpd="sng" algn="ctr">
            <a:noFill/>
            <a:prstDash val="solid"/>
          </a:ln>
          <a:effectLst/>
        </p:spPr>
        <p:txBody>
          <a:bodyPr wrap="squar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Private Cloud</a:t>
            </a:r>
          </a:p>
        </p:txBody>
      </p:sp>
      <p:sp>
        <p:nvSpPr>
          <p:cNvPr id="14" name="Rectangle 13">
            <a:extLst>
              <a:ext uri="{FF2B5EF4-FFF2-40B4-BE49-F238E27FC236}">
                <a16:creationId xmlns:a16="http://schemas.microsoft.com/office/drawing/2014/main" id="{C9E008F8-B76D-4449-AA82-5921604A12D0}"/>
              </a:ext>
            </a:extLst>
          </p:cNvPr>
          <p:cNvSpPr/>
          <p:nvPr/>
        </p:nvSpPr>
        <p:spPr>
          <a:xfrm>
            <a:off x="304801" y="277943"/>
            <a:ext cx="716543" cy="517193"/>
          </a:xfrm>
          <a:prstGeom prst="rect">
            <a:avLst/>
          </a:prstGeom>
          <a:noFill/>
          <a:ln w="9525" cap="flat" cmpd="sng" algn="ctr">
            <a:noFill/>
            <a:prstDash val="solid"/>
          </a:ln>
          <a:effectLst/>
        </p:spPr>
        <p:txBody>
          <a:bodyPr wrap="non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Public</a:t>
            </a:r>
            <a:br>
              <a:rPr lang="es-ES" sz="1867" b="1" dirty="0">
                <a:solidFill>
                  <a:srgbClr val="FFFFFF"/>
                </a:solidFill>
                <a:latin typeface="IBM Plex Sans" panose="020B0503050000000000" pitchFamily="34" charset="77"/>
                <a:ea typeface="Helvetica Neue Medium" charset="0"/>
                <a:cs typeface="Helvetica Neue Medium" charset="0"/>
              </a:rPr>
            </a:br>
            <a:r>
              <a:rPr lang="es-ES" sz="1867" b="1" dirty="0">
                <a:solidFill>
                  <a:srgbClr val="FFFFFF"/>
                </a:solidFill>
                <a:latin typeface="IBM Plex Sans" panose="020B0503050000000000" pitchFamily="34" charset="77"/>
                <a:ea typeface="Helvetica Neue Medium" charset="0"/>
                <a:cs typeface="Helvetica Neue Medium" charset="0"/>
              </a:rPr>
              <a:t>Cloud</a:t>
            </a:r>
          </a:p>
        </p:txBody>
      </p:sp>
      <p:sp>
        <p:nvSpPr>
          <p:cNvPr id="15" name="TextBox 14">
            <a:extLst>
              <a:ext uri="{FF2B5EF4-FFF2-40B4-BE49-F238E27FC236}">
                <a16:creationId xmlns:a16="http://schemas.microsoft.com/office/drawing/2014/main" id="{67E2F321-FAA1-4CBC-B86B-8A71DF064EA3}"/>
              </a:ext>
            </a:extLst>
          </p:cNvPr>
          <p:cNvSpPr txBox="1"/>
          <p:nvPr/>
        </p:nvSpPr>
        <p:spPr>
          <a:xfrm>
            <a:off x="1816536" y="5653950"/>
            <a:ext cx="1635440" cy="410241"/>
          </a:xfrm>
          <a:prstGeom prst="rect">
            <a:avLst/>
          </a:prstGeom>
          <a:noFill/>
        </p:spPr>
        <p:txBody>
          <a:bodyPr wrap="square" lIns="0" tIns="0" rIns="0" bIns="0" rtlCol="0" anchor="t">
            <a:spAutoFit/>
          </a:bodyPr>
          <a:lstStyle/>
          <a:p>
            <a:pPr defTabSz="914332">
              <a:defRPr/>
            </a:pPr>
            <a:r>
              <a:rPr lang="es-ES" sz="1333" dirty="0">
                <a:solidFill>
                  <a:srgbClr val="FFFFFF"/>
                </a:solidFill>
                <a:latin typeface="IBM Plex Sans" panose="020B0503050000000000" pitchFamily="34" charset="77"/>
                <a:cs typeface="Arial" panose="020B0604020202020204" pitchFamily="34" charset="0"/>
              </a:rPr>
              <a:t>Highly customized applications</a:t>
            </a:r>
          </a:p>
        </p:txBody>
      </p:sp>
      <p:sp>
        <p:nvSpPr>
          <p:cNvPr id="16" name="TextBox 15">
            <a:extLst>
              <a:ext uri="{FF2B5EF4-FFF2-40B4-BE49-F238E27FC236}">
                <a16:creationId xmlns:a16="http://schemas.microsoft.com/office/drawing/2014/main" id="{9F6F804E-02ED-42A5-AAFE-067A75E4B657}"/>
              </a:ext>
            </a:extLst>
          </p:cNvPr>
          <p:cNvSpPr txBox="1"/>
          <p:nvPr/>
        </p:nvSpPr>
        <p:spPr>
          <a:xfrm>
            <a:off x="2236577" y="6173204"/>
            <a:ext cx="1415928" cy="410241"/>
          </a:xfrm>
          <a:prstGeom prst="rect">
            <a:avLst/>
          </a:prstGeom>
          <a:noFill/>
        </p:spPr>
        <p:txBody>
          <a:bodyPr wrap="square" lIns="0" tIns="0" rIns="0" bIns="0" rtlCol="0" anchor="t">
            <a:spAutoFit/>
          </a:bodyPr>
          <a:lstStyle/>
          <a:p>
            <a:pPr defTabSz="914332">
              <a:defRPr/>
            </a:pPr>
            <a:r>
              <a:rPr lang="es-ES" sz="1333" dirty="0">
                <a:solidFill>
                  <a:srgbClr val="FFFFFF"/>
                </a:solidFill>
                <a:latin typeface="IBM Plex Sans" panose="020B0503050000000000" pitchFamily="34" charset="77"/>
                <a:cs typeface="Arial" panose="020B0604020202020204" pitchFamily="34" charset="0"/>
              </a:rPr>
              <a:t>Not yet virtualized</a:t>
            </a:r>
            <a:br>
              <a:rPr lang="es-ES" sz="1333" dirty="0">
                <a:solidFill>
                  <a:srgbClr val="FFFFFF"/>
                </a:solidFill>
                <a:latin typeface="IBM Plex Sans" panose="020B0503050000000000" pitchFamily="34" charset="77"/>
                <a:cs typeface="Arial" panose="020B0604020202020204" pitchFamily="34" charset="0"/>
              </a:rPr>
            </a:br>
            <a:r>
              <a:rPr lang="en-US" sz="1333" dirty="0">
                <a:solidFill>
                  <a:srgbClr val="FFFFFF"/>
                </a:solidFill>
                <a:latin typeface="IBM Plex Sans" panose="020B0503050000000000" pitchFamily="34" charset="77"/>
                <a:cs typeface="Arial" panose="020B0604020202020204" pitchFamily="34" charset="0"/>
              </a:rPr>
              <a:t>applications</a:t>
            </a:r>
          </a:p>
        </p:txBody>
      </p:sp>
      <p:sp>
        <p:nvSpPr>
          <p:cNvPr id="17" name="TextBox 16">
            <a:extLst>
              <a:ext uri="{FF2B5EF4-FFF2-40B4-BE49-F238E27FC236}">
                <a16:creationId xmlns:a16="http://schemas.microsoft.com/office/drawing/2014/main" id="{90A5C6FD-9B65-4929-B9A2-C259FE293CA4}"/>
              </a:ext>
            </a:extLst>
          </p:cNvPr>
          <p:cNvSpPr txBox="1"/>
          <p:nvPr/>
        </p:nvSpPr>
        <p:spPr>
          <a:xfrm>
            <a:off x="255872" y="5066694"/>
            <a:ext cx="1475616" cy="61536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Applications with complex processes and transactions</a:t>
            </a:r>
          </a:p>
        </p:txBody>
      </p:sp>
      <p:sp>
        <p:nvSpPr>
          <p:cNvPr id="18" name="TextBox 17">
            <a:extLst>
              <a:ext uri="{FF2B5EF4-FFF2-40B4-BE49-F238E27FC236}">
                <a16:creationId xmlns:a16="http://schemas.microsoft.com/office/drawing/2014/main" id="{A0311EC0-66CD-4C8E-94C9-BF58BA3A7FAD}"/>
              </a:ext>
            </a:extLst>
          </p:cNvPr>
          <p:cNvSpPr txBox="1"/>
          <p:nvPr/>
        </p:nvSpPr>
        <p:spPr>
          <a:xfrm>
            <a:off x="323417" y="2993066"/>
            <a:ext cx="224167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Mature workloads</a:t>
            </a:r>
          </a:p>
        </p:txBody>
      </p:sp>
      <p:sp>
        <p:nvSpPr>
          <p:cNvPr id="19" name="TextBox 18">
            <a:extLst>
              <a:ext uri="{FF2B5EF4-FFF2-40B4-BE49-F238E27FC236}">
                <a16:creationId xmlns:a16="http://schemas.microsoft.com/office/drawing/2014/main" id="{5AF3FB78-2925-4715-863E-F7AFE6A6728D}"/>
              </a:ext>
            </a:extLst>
          </p:cNvPr>
          <p:cNvSpPr txBox="1"/>
          <p:nvPr/>
        </p:nvSpPr>
        <p:spPr>
          <a:xfrm>
            <a:off x="860397" y="3401158"/>
            <a:ext cx="2153920"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Workloads needing</a:t>
            </a:r>
          </a:p>
          <a:p>
            <a:pPr defTabSz="914332"/>
            <a:r>
              <a:rPr lang="en-US" sz="1333" dirty="0">
                <a:solidFill>
                  <a:srgbClr val="FFFFFF"/>
                </a:solidFill>
                <a:latin typeface="IBM Plex Sans" panose="020B0503050000000000" pitchFamily="34" charset="77"/>
                <a:cs typeface="Arial" panose="020B0604020202020204" pitchFamily="34" charset="0"/>
              </a:rPr>
              <a:t>low latency to back ends</a:t>
            </a:r>
          </a:p>
        </p:txBody>
      </p:sp>
      <p:sp>
        <p:nvSpPr>
          <p:cNvPr id="20" name="TextBox 19">
            <a:extLst>
              <a:ext uri="{FF2B5EF4-FFF2-40B4-BE49-F238E27FC236}">
                <a16:creationId xmlns:a16="http://schemas.microsoft.com/office/drawing/2014/main" id="{351BDB3C-3E53-4B13-B222-5A3AE11ECCAA}"/>
              </a:ext>
            </a:extLst>
          </p:cNvPr>
          <p:cNvSpPr txBox="1"/>
          <p:nvPr/>
        </p:nvSpPr>
        <p:spPr>
          <a:xfrm>
            <a:off x="2180137" y="3868481"/>
            <a:ext cx="1475616"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Existing database </a:t>
            </a:r>
          </a:p>
          <a:p>
            <a:pPr defTabSz="914332"/>
            <a:r>
              <a:rPr lang="en-US" sz="1333" dirty="0">
                <a:solidFill>
                  <a:srgbClr val="FFFFFF"/>
                </a:solidFill>
                <a:latin typeface="IBM Plex Sans" panose="020B0503050000000000" pitchFamily="34" charset="77"/>
                <a:cs typeface="Arial" panose="020B0604020202020204" pitchFamily="34" charset="0"/>
              </a:rPr>
              <a:t>workloads</a:t>
            </a:r>
          </a:p>
        </p:txBody>
      </p:sp>
      <p:sp>
        <p:nvSpPr>
          <p:cNvPr id="21" name="TextBox 20">
            <a:extLst>
              <a:ext uri="{FF2B5EF4-FFF2-40B4-BE49-F238E27FC236}">
                <a16:creationId xmlns:a16="http://schemas.microsoft.com/office/drawing/2014/main" id="{56787878-C5BA-4002-81B6-14890887AF43}"/>
              </a:ext>
            </a:extLst>
          </p:cNvPr>
          <p:cNvSpPr txBox="1"/>
          <p:nvPr/>
        </p:nvSpPr>
        <p:spPr>
          <a:xfrm>
            <a:off x="3360365" y="4660980"/>
            <a:ext cx="1475616"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Applications with</a:t>
            </a:r>
            <a:br>
              <a:rPr lang="en-US" sz="1333" dirty="0">
                <a:solidFill>
                  <a:srgbClr val="FFFFFF"/>
                </a:solidFill>
                <a:latin typeface="IBM Plex Sans" panose="020B0503050000000000" pitchFamily="34" charset="77"/>
                <a:cs typeface="Arial" panose="020B0604020202020204" pitchFamily="34" charset="0"/>
              </a:rPr>
            </a:br>
            <a:r>
              <a:rPr lang="en-US" sz="1333" dirty="0">
                <a:solidFill>
                  <a:srgbClr val="FFFFFF"/>
                </a:solidFill>
                <a:latin typeface="IBM Plex Sans" panose="020B0503050000000000" pitchFamily="34" charset="77"/>
                <a:cs typeface="Arial" panose="020B0604020202020204" pitchFamily="34" charset="0"/>
              </a:rPr>
              <a:t>sensitive data</a:t>
            </a:r>
          </a:p>
        </p:txBody>
      </p:sp>
      <p:sp>
        <p:nvSpPr>
          <p:cNvPr id="22" name="TextBox 21">
            <a:extLst>
              <a:ext uri="{FF2B5EF4-FFF2-40B4-BE49-F238E27FC236}">
                <a16:creationId xmlns:a16="http://schemas.microsoft.com/office/drawing/2014/main" id="{A3E19EA8-CA7E-4D6E-A64B-524DA2CCFD95}"/>
              </a:ext>
            </a:extLst>
          </p:cNvPr>
          <p:cNvSpPr txBox="1"/>
          <p:nvPr/>
        </p:nvSpPr>
        <p:spPr>
          <a:xfrm>
            <a:off x="3951141" y="5189045"/>
            <a:ext cx="1686288"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Regulation-intensive applications</a:t>
            </a:r>
          </a:p>
        </p:txBody>
      </p:sp>
      <p:sp>
        <p:nvSpPr>
          <p:cNvPr id="23" name="TextBox 22">
            <a:extLst>
              <a:ext uri="{FF2B5EF4-FFF2-40B4-BE49-F238E27FC236}">
                <a16:creationId xmlns:a16="http://schemas.microsoft.com/office/drawing/2014/main" id="{90F55074-CF16-48AB-BB65-30DB5E69042D}"/>
              </a:ext>
            </a:extLst>
          </p:cNvPr>
          <p:cNvSpPr txBox="1"/>
          <p:nvPr/>
        </p:nvSpPr>
        <p:spPr>
          <a:xfrm>
            <a:off x="4190093" y="5801829"/>
            <a:ext cx="1787920"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Information-intensive applications</a:t>
            </a:r>
          </a:p>
        </p:txBody>
      </p:sp>
      <p:sp>
        <p:nvSpPr>
          <p:cNvPr id="24" name="TextBox 23">
            <a:extLst>
              <a:ext uri="{FF2B5EF4-FFF2-40B4-BE49-F238E27FC236}">
                <a16:creationId xmlns:a16="http://schemas.microsoft.com/office/drawing/2014/main" id="{6751DD6E-BEE6-4EA8-ADB7-40A4DBB1E6A1}"/>
              </a:ext>
            </a:extLst>
          </p:cNvPr>
          <p:cNvSpPr txBox="1"/>
          <p:nvPr/>
        </p:nvSpPr>
        <p:spPr>
          <a:xfrm>
            <a:off x="4255939" y="6390703"/>
            <a:ext cx="1475616" cy="20512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Batch processing</a:t>
            </a:r>
          </a:p>
        </p:txBody>
      </p:sp>
      <p:sp>
        <p:nvSpPr>
          <p:cNvPr id="32" name="TextBox 31">
            <a:extLst>
              <a:ext uri="{FF2B5EF4-FFF2-40B4-BE49-F238E27FC236}">
                <a16:creationId xmlns:a16="http://schemas.microsoft.com/office/drawing/2014/main" id="{68A5126A-6119-404D-85CD-9B7A484DFDB9}"/>
              </a:ext>
            </a:extLst>
          </p:cNvPr>
          <p:cNvSpPr txBox="1"/>
          <p:nvPr/>
        </p:nvSpPr>
        <p:spPr>
          <a:xfrm>
            <a:off x="283677" y="855662"/>
            <a:ext cx="224167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Backup &amp; archive</a:t>
            </a:r>
          </a:p>
        </p:txBody>
      </p:sp>
      <p:sp>
        <p:nvSpPr>
          <p:cNvPr id="33" name="TextBox 32">
            <a:extLst>
              <a:ext uri="{FF2B5EF4-FFF2-40B4-BE49-F238E27FC236}">
                <a16:creationId xmlns:a16="http://schemas.microsoft.com/office/drawing/2014/main" id="{9C89FA8B-A78D-4570-BB77-A0B1A13A23F3}"/>
              </a:ext>
            </a:extLst>
          </p:cNvPr>
          <p:cNvSpPr txBox="1"/>
          <p:nvPr/>
        </p:nvSpPr>
        <p:spPr>
          <a:xfrm>
            <a:off x="2909373" y="1279774"/>
            <a:ext cx="66129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ERP</a:t>
            </a:r>
          </a:p>
        </p:txBody>
      </p:sp>
      <p:sp>
        <p:nvSpPr>
          <p:cNvPr id="34" name="TextBox 33">
            <a:extLst>
              <a:ext uri="{FF2B5EF4-FFF2-40B4-BE49-F238E27FC236}">
                <a16:creationId xmlns:a16="http://schemas.microsoft.com/office/drawing/2014/main" id="{D007B883-B0D2-4ABB-A5A9-1048B6EFCCA9}"/>
              </a:ext>
            </a:extLst>
          </p:cNvPr>
          <p:cNvSpPr txBox="1"/>
          <p:nvPr/>
        </p:nvSpPr>
        <p:spPr>
          <a:xfrm>
            <a:off x="2085759" y="1701353"/>
            <a:ext cx="156999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Big data &amp; analytics</a:t>
            </a:r>
          </a:p>
        </p:txBody>
      </p:sp>
      <p:sp>
        <p:nvSpPr>
          <p:cNvPr id="35" name="TextBox 34">
            <a:extLst>
              <a:ext uri="{FF2B5EF4-FFF2-40B4-BE49-F238E27FC236}">
                <a16:creationId xmlns:a16="http://schemas.microsoft.com/office/drawing/2014/main" id="{69BFD80C-8F59-4D5F-BB23-D801547311FF}"/>
              </a:ext>
            </a:extLst>
          </p:cNvPr>
          <p:cNvSpPr txBox="1"/>
          <p:nvPr/>
        </p:nvSpPr>
        <p:spPr>
          <a:xfrm>
            <a:off x="758944" y="1231335"/>
            <a:ext cx="166634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Front office/desktop</a:t>
            </a:r>
          </a:p>
        </p:txBody>
      </p:sp>
      <p:sp>
        <p:nvSpPr>
          <p:cNvPr id="36" name="TextBox 35">
            <a:extLst>
              <a:ext uri="{FF2B5EF4-FFF2-40B4-BE49-F238E27FC236}">
                <a16:creationId xmlns:a16="http://schemas.microsoft.com/office/drawing/2014/main" id="{616813D0-F8DD-4196-9627-3C1DB169AA45}"/>
              </a:ext>
            </a:extLst>
          </p:cNvPr>
          <p:cNvSpPr txBox="1"/>
          <p:nvPr/>
        </p:nvSpPr>
        <p:spPr>
          <a:xfrm>
            <a:off x="2932140" y="2068363"/>
            <a:ext cx="144722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Disaster recovery</a:t>
            </a:r>
          </a:p>
        </p:txBody>
      </p:sp>
      <p:sp>
        <p:nvSpPr>
          <p:cNvPr id="37" name="TextBox 36">
            <a:extLst>
              <a:ext uri="{FF2B5EF4-FFF2-40B4-BE49-F238E27FC236}">
                <a16:creationId xmlns:a16="http://schemas.microsoft.com/office/drawing/2014/main" id="{19956A67-09E6-45F1-B33E-208E09AF8335}"/>
              </a:ext>
            </a:extLst>
          </p:cNvPr>
          <p:cNvSpPr txBox="1"/>
          <p:nvPr/>
        </p:nvSpPr>
        <p:spPr>
          <a:xfrm>
            <a:off x="3610813" y="2491793"/>
            <a:ext cx="2026616" cy="41024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Risk &amp; compliance services</a:t>
            </a:r>
          </a:p>
        </p:txBody>
      </p:sp>
      <p:cxnSp>
        <p:nvCxnSpPr>
          <p:cNvPr id="41" name="Straight Arrow Connector 40">
            <a:extLst>
              <a:ext uri="{FF2B5EF4-FFF2-40B4-BE49-F238E27FC236}">
                <a16:creationId xmlns:a16="http://schemas.microsoft.com/office/drawing/2014/main" id="{6439C102-0900-44F5-A1D2-64DF24E5162D}"/>
              </a:ext>
            </a:extLst>
          </p:cNvPr>
          <p:cNvCxnSpPr/>
          <p:nvPr/>
        </p:nvCxnSpPr>
        <p:spPr>
          <a:xfrm flipV="1">
            <a:off x="3" y="1649391"/>
            <a:ext cx="6868157" cy="5202184"/>
          </a:xfrm>
          <a:prstGeom prst="straightConnector1">
            <a:avLst/>
          </a:prstGeom>
          <a:ln w="38100">
            <a:solidFill>
              <a:schemeClr val="bg2">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05A6735-1C9A-4179-8627-3D036F44B755}"/>
              </a:ext>
            </a:extLst>
          </p:cNvPr>
          <p:cNvSpPr txBox="1"/>
          <p:nvPr/>
        </p:nvSpPr>
        <p:spPr>
          <a:xfrm>
            <a:off x="4928428" y="3273053"/>
            <a:ext cx="2797456"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Web applications/ e-commerce </a:t>
            </a:r>
          </a:p>
        </p:txBody>
      </p:sp>
      <p:sp>
        <p:nvSpPr>
          <p:cNvPr id="44" name="TextBox 43">
            <a:extLst>
              <a:ext uri="{FF2B5EF4-FFF2-40B4-BE49-F238E27FC236}">
                <a16:creationId xmlns:a16="http://schemas.microsoft.com/office/drawing/2014/main" id="{E5567743-1B81-4B13-8A7D-DF56D1CAE5A3}"/>
              </a:ext>
            </a:extLst>
          </p:cNvPr>
          <p:cNvSpPr txBox="1"/>
          <p:nvPr/>
        </p:nvSpPr>
        <p:spPr>
          <a:xfrm>
            <a:off x="5341779" y="3724234"/>
            <a:ext cx="226449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Digital experience solutions</a:t>
            </a:r>
          </a:p>
        </p:txBody>
      </p:sp>
      <p:sp>
        <p:nvSpPr>
          <p:cNvPr id="45" name="TextBox 44">
            <a:extLst>
              <a:ext uri="{FF2B5EF4-FFF2-40B4-BE49-F238E27FC236}">
                <a16:creationId xmlns:a16="http://schemas.microsoft.com/office/drawing/2014/main" id="{C005CE11-9531-4417-B81C-F7618EF0F4B1}"/>
              </a:ext>
            </a:extLst>
          </p:cNvPr>
          <p:cNvSpPr txBox="1"/>
          <p:nvPr/>
        </p:nvSpPr>
        <p:spPr>
          <a:xfrm>
            <a:off x="5749501" y="4175417"/>
            <a:ext cx="159191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Customer service </a:t>
            </a:r>
          </a:p>
        </p:txBody>
      </p:sp>
      <p:sp>
        <p:nvSpPr>
          <p:cNvPr id="46" name="TextBox 45">
            <a:extLst>
              <a:ext uri="{FF2B5EF4-FFF2-40B4-BE49-F238E27FC236}">
                <a16:creationId xmlns:a16="http://schemas.microsoft.com/office/drawing/2014/main" id="{561893FC-48D0-43C9-B658-39A5B8D6E23D}"/>
              </a:ext>
            </a:extLst>
          </p:cNvPr>
          <p:cNvSpPr txBox="1"/>
          <p:nvPr/>
        </p:nvSpPr>
        <p:spPr>
          <a:xfrm>
            <a:off x="6140691" y="4626597"/>
            <a:ext cx="2613531"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Enterprise social solutions</a:t>
            </a:r>
          </a:p>
        </p:txBody>
      </p:sp>
      <p:sp>
        <p:nvSpPr>
          <p:cNvPr id="47" name="TextBox 46">
            <a:extLst>
              <a:ext uri="{FF2B5EF4-FFF2-40B4-BE49-F238E27FC236}">
                <a16:creationId xmlns:a16="http://schemas.microsoft.com/office/drawing/2014/main" id="{9009469F-A356-438F-87F1-25AD0F5A07B2}"/>
              </a:ext>
            </a:extLst>
          </p:cNvPr>
          <p:cNvSpPr txBox="1"/>
          <p:nvPr/>
        </p:nvSpPr>
        <p:spPr>
          <a:xfrm>
            <a:off x="6347621" y="5077778"/>
            <a:ext cx="2950191"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Third-party applications</a:t>
            </a:r>
          </a:p>
        </p:txBody>
      </p:sp>
      <p:sp>
        <p:nvSpPr>
          <p:cNvPr id="48" name="TextBox 47">
            <a:extLst>
              <a:ext uri="{FF2B5EF4-FFF2-40B4-BE49-F238E27FC236}">
                <a16:creationId xmlns:a16="http://schemas.microsoft.com/office/drawing/2014/main" id="{6D62E6C9-ECFD-40B9-9D7F-7D099EC1699D}"/>
              </a:ext>
            </a:extLst>
          </p:cNvPr>
          <p:cNvSpPr txBox="1"/>
          <p:nvPr/>
        </p:nvSpPr>
        <p:spPr>
          <a:xfrm>
            <a:off x="6524435" y="5528959"/>
            <a:ext cx="221759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Mobile applications</a:t>
            </a:r>
          </a:p>
        </p:txBody>
      </p:sp>
      <p:sp>
        <p:nvSpPr>
          <p:cNvPr id="49" name="TextBox 48">
            <a:extLst>
              <a:ext uri="{FF2B5EF4-FFF2-40B4-BE49-F238E27FC236}">
                <a16:creationId xmlns:a16="http://schemas.microsoft.com/office/drawing/2014/main" id="{9ADEBC34-7810-437D-B88B-2E54AFB65696}"/>
              </a:ext>
            </a:extLst>
          </p:cNvPr>
          <p:cNvSpPr txBox="1"/>
          <p:nvPr/>
        </p:nvSpPr>
        <p:spPr>
          <a:xfrm>
            <a:off x="6570607" y="5980141"/>
            <a:ext cx="3962400"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Non-core business processes</a:t>
            </a:r>
          </a:p>
        </p:txBody>
      </p:sp>
      <p:sp>
        <p:nvSpPr>
          <p:cNvPr id="50" name="TextBox 49">
            <a:extLst>
              <a:ext uri="{FF2B5EF4-FFF2-40B4-BE49-F238E27FC236}">
                <a16:creationId xmlns:a16="http://schemas.microsoft.com/office/drawing/2014/main" id="{C7F901D4-AC14-4880-95EA-D590B1F99876}"/>
              </a:ext>
            </a:extLst>
          </p:cNvPr>
          <p:cNvSpPr txBox="1"/>
          <p:nvPr/>
        </p:nvSpPr>
        <p:spPr>
          <a:xfrm>
            <a:off x="6742903" y="6386715"/>
            <a:ext cx="2248732" cy="41024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Development and test workloads</a:t>
            </a:r>
          </a:p>
        </p:txBody>
      </p:sp>
      <p:sp>
        <p:nvSpPr>
          <p:cNvPr id="51" name="Rectangle 50">
            <a:extLst>
              <a:ext uri="{FF2B5EF4-FFF2-40B4-BE49-F238E27FC236}">
                <a16:creationId xmlns:a16="http://schemas.microsoft.com/office/drawing/2014/main" id="{DDD8AACB-916A-49E7-B4A5-8911072C584D}"/>
              </a:ext>
            </a:extLst>
          </p:cNvPr>
          <p:cNvSpPr/>
          <p:nvPr/>
        </p:nvSpPr>
        <p:spPr>
          <a:xfrm>
            <a:off x="6998005" y="1279965"/>
            <a:ext cx="3175869" cy="666977"/>
          </a:xfrm>
          <a:prstGeom prst="rect">
            <a:avLst/>
          </a:prstGeom>
        </p:spPr>
        <p:txBody>
          <a:bodyPr wrap="none">
            <a:spAutoFit/>
          </a:bodyPr>
          <a:lstStyle/>
          <a:p>
            <a:pPr defTabSz="914377"/>
            <a:r>
              <a:rPr lang="en-US" sz="1867" dirty="0">
                <a:solidFill>
                  <a:srgbClr val="1BA3FF"/>
                </a:solidFill>
                <a:latin typeface="IBM Plex Sans" panose="020B0503050000000000" pitchFamily="34" charset="77"/>
                <a:ea typeface="IBM Plex Sans Medium" charset="0"/>
                <a:cs typeface="IBM Plex Sans Medium" charset="0"/>
              </a:rPr>
              <a:t>Enterprise transformation</a:t>
            </a:r>
          </a:p>
          <a:p>
            <a:pPr defTabSz="914377"/>
            <a:r>
              <a:rPr lang="en-US" sz="1867" dirty="0">
                <a:solidFill>
                  <a:srgbClr val="1BA3FF"/>
                </a:solidFill>
                <a:latin typeface="IBM Plex Sans" panose="020B0503050000000000" pitchFamily="34" charset="77"/>
                <a:ea typeface="IBM Plex Sans Medium" charset="0"/>
                <a:cs typeface="IBM Plex Sans Medium" charset="0"/>
              </a:rPr>
              <a:t>required for cloud adoption</a:t>
            </a:r>
          </a:p>
        </p:txBody>
      </p:sp>
      <p:sp>
        <p:nvSpPr>
          <p:cNvPr id="52" name="Rectangle 51">
            <a:extLst>
              <a:ext uri="{FF2B5EF4-FFF2-40B4-BE49-F238E27FC236}">
                <a16:creationId xmlns:a16="http://schemas.microsoft.com/office/drawing/2014/main" id="{5C2E6645-21CB-4AB9-876D-192C8D7B0A37}"/>
              </a:ext>
            </a:extLst>
          </p:cNvPr>
          <p:cNvSpPr/>
          <p:nvPr/>
        </p:nvSpPr>
        <p:spPr>
          <a:xfrm>
            <a:off x="7009029" y="1979149"/>
            <a:ext cx="3509825" cy="584775"/>
          </a:xfrm>
          <a:prstGeom prst="rect">
            <a:avLst/>
          </a:prstGeom>
        </p:spPr>
        <p:txBody>
          <a:bodyPr wrap="square">
            <a:spAutoFit/>
          </a:bodyPr>
          <a:lstStyle/>
          <a:p>
            <a:pPr defTabSz="914377"/>
            <a:r>
              <a:rPr lang="en-US" sz="1600" dirty="0">
                <a:solidFill>
                  <a:srgbClr val="FFFFFF"/>
                </a:solidFill>
                <a:latin typeface="IBM Plex Sans" panose="020B0503050000000000" pitchFamily="34" charset="77"/>
              </a:rPr>
              <a:t>DevOps | Governance | Integration</a:t>
            </a:r>
          </a:p>
          <a:p>
            <a:pPr defTabSz="914377"/>
            <a:r>
              <a:rPr lang="en-US" sz="1600" dirty="0">
                <a:solidFill>
                  <a:srgbClr val="FFFFFF"/>
                </a:solidFill>
                <a:latin typeface="IBM Plex Sans" panose="020B0503050000000000" pitchFamily="34" charset="77"/>
              </a:rPr>
              <a:t>Security | Architecture | Culture</a:t>
            </a:r>
          </a:p>
        </p:txBody>
      </p:sp>
      <p:sp>
        <p:nvSpPr>
          <p:cNvPr id="53" name="Rectangle 52">
            <a:extLst>
              <a:ext uri="{FF2B5EF4-FFF2-40B4-BE49-F238E27FC236}">
                <a16:creationId xmlns:a16="http://schemas.microsoft.com/office/drawing/2014/main" id="{33C8B543-A00F-4F18-B910-B52C1F506C6F}"/>
              </a:ext>
            </a:extLst>
          </p:cNvPr>
          <p:cNvSpPr/>
          <p:nvPr/>
        </p:nvSpPr>
        <p:spPr>
          <a:xfrm>
            <a:off x="9930174" y="6036153"/>
            <a:ext cx="2109044" cy="338554"/>
          </a:xfrm>
          <a:prstGeom prst="rect">
            <a:avLst/>
          </a:prstGeom>
        </p:spPr>
        <p:txBody>
          <a:bodyPr wrap="square">
            <a:spAutoFit/>
          </a:bodyPr>
          <a:lstStyle/>
          <a:p>
            <a:pPr algn="r" defTabSz="914377"/>
            <a:r>
              <a:rPr lang="en-US" sz="800" dirty="0">
                <a:solidFill>
                  <a:srgbClr val="FFFFFF"/>
                </a:solidFill>
                <a:latin typeface="IBM Plex Sans" panose="020B0503050000000000" pitchFamily="34" charset="77"/>
              </a:rPr>
              <a:t>* IBM Institute for Business Value study, “Tailoring Hybrid Cloud” August 2016</a:t>
            </a:r>
          </a:p>
        </p:txBody>
      </p:sp>
      <p:sp>
        <p:nvSpPr>
          <p:cNvPr id="38" name="Footer Placeholder 1">
            <a:extLst>
              <a:ext uri="{FF2B5EF4-FFF2-40B4-BE49-F238E27FC236}">
                <a16:creationId xmlns:a16="http://schemas.microsoft.com/office/drawing/2014/main" id="{744C3640-3B36-A94E-8D03-E5CC9A22BCAA}"/>
              </a:ext>
            </a:extLst>
          </p:cNvPr>
          <p:cNvSpPr txBox="1">
            <a:spLocks/>
          </p:cNvSpPr>
          <p:nvPr/>
        </p:nvSpPr>
        <p:spPr>
          <a:xfrm>
            <a:off x="304801" y="6492382"/>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rgbClr val="FFFFFF"/>
                </a:solidFill>
              </a:rPr>
              <a:t>IBM Cloud / © 2018 IBM Corporation</a:t>
            </a:r>
          </a:p>
        </p:txBody>
      </p:sp>
      <p:sp>
        <p:nvSpPr>
          <p:cNvPr id="39" name="Slide Number Placeholder 6"/>
          <p:cNvSpPr>
            <a:spLocks noGrp="1"/>
          </p:cNvSpPr>
          <p:nvPr>
            <p:ph type="sldNum" sz="quarter" idx="4294967295"/>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9</a:t>
            </a:r>
          </a:p>
        </p:txBody>
      </p:sp>
    </p:spTree>
    <p:extLst>
      <p:ext uri="{BB962C8B-B14F-4D97-AF65-F5344CB8AC3E}">
        <p14:creationId xmlns:p14="http://schemas.microsoft.com/office/powerpoint/2010/main" val="3725528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CHfXzRZECluw69aYt0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CHfXzRZECluw69aYt0T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_m2vTKdiUW457br4.atCg"/>
</p:tagLst>
</file>

<file path=ppt/theme/theme1.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2.xml><?xml version="1.0" encoding="utf-8"?>
<a:theme xmlns:a="http://schemas.openxmlformats.org/drawingml/2006/main" name="4_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3.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ain Tent_Arial_Dec. 19 UPDATE" id="{2994EC99-24A2-2042-B50B-560AB3F05C12}" vid="{1A05A443-9DD4-9740-A71E-FBD312E7F9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31498</TotalTime>
  <Words>2997</Words>
  <Application>Microsoft Macintosh PowerPoint</Application>
  <PresentationFormat>Widescreen</PresentationFormat>
  <Paragraphs>288</Paragraphs>
  <Slides>14</Slides>
  <Notes>13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14</vt:i4>
      </vt:variant>
    </vt:vector>
  </HeadingPairs>
  <TitlesOfParts>
    <vt:vector size="30" baseType="lpstr">
      <vt:lpstr>ＭＳ Ｐゴシック</vt:lpstr>
      <vt:lpstr>Arial</vt:lpstr>
      <vt:lpstr>Calibri</vt:lpstr>
      <vt:lpstr>Helvetica</vt:lpstr>
      <vt:lpstr>Helvetica Neue</vt:lpstr>
      <vt:lpstr>Helvetica Neue Light</vt:lpstr>
      <vt:lpstr>Helvetica Neue Medium</vt:lpstr>
      <vt:lpstr>IBM Eliot Sans Regular</vt:lpstr>
      <vt:lpstr>IBM Plex Sans</vt:lpstr>
      <vt:lpstr>IBM Plex Sans Medium</vt:lpstr>
      <vt:lpstr>Mangal</vt:lpstr>
      <vt:lpstr>Times New Roman</vt:lpstr>
      <vt:lpstr>Wingdings</vt:lpstr>
      <vt:lpstr>IBM_Master_Presentation_Interim_2017</vt:lpstr>
      <vt:lpstr>4_IBM_Master_Presentation_Interim_2017</vt:lpstr>
      <vt:lpstr>blk_background_2017</vt:lpstr>
      <vt:lpstr>Legal Disclaimer </vt:lpstr>
      <vt:lpstr>PowerPoint Presentation</vt:lpstr>
      <vt:lpstr>IBM Cloud, defined...  </vt:lpstr>
      <vt:lpstr>PowerPoint Presentation</vt:lpstr>
      <vt:lpstr>IBM Cloud architecture</vt:lpstr>
      <vt:lpstr>PowerPoint Presentation</vt:lpstr>
      <vt:lpstr>PowerPoint Presentation</vt:lpstr>
      <vt:lpstr>PowerPoint Presentation</vt:lpstr>
      <vt:lpstr>Matching the right cloud to the right workload</vt:lpstr>
      <vt:lpstr>Widest selection of compute options for any workload, across global infrastructure </vt:lpstr>
      <vt:lpstr>IBM Cloud Private brings cloud native to the enterprise</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Mcelwee</dc:creator>
  <cp:lastModifiedBy>Microsoft Office User</cp:lastModifiedBy>
  <cp:revision>99</cp:revision>
  <dcterms:created xsi:type="dcterms:W3CDTF">2018-01-03T16:31:05Z</dcterms:created>
  <dcterms:modified xsi:type="dcterms:W3CDTF">2018-03-26T21:24:44Z</dcterms:modified>
</cp:coreProperties>
</file>